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30"/>
  </p:notesMasterIdLst>
  <p:sldIdLst>
    <p:sldId id="257" r:id="rId3"/>
    <p:sldId id="360" r:id="rId4"/>
    <p:sldId id="361" r:id="rId5"/>
    <p:sldId id="356" r:id="rId6"/>
    <p:sldId id="357" r:id="rId7"/>
    <p:sldId id="351" r:id="rId8"/>
    <p:sldId id="358" r:id="rId9"/>
    <p:sldId id="362" r:id="rId10"/>
    <p:sldId id="340" r:id="rId11"/>
    <p:sldId id="341" r:id="rId12"/>
    <p:sldId id="342" r:id="rId13"/>
    <p:sldId id="343" r:id="rId14"/>
    <p:sldId id="365" r:id="rId15"/>
    <p:sldId id="266" r:id="rId16"/>
    <p:sldId id="367" r:id="rId17"/>
    <p:sldId id="325" r:id="rId18"/>
    <p:sldId id="324" r:id="rId19"/>
    <p:sldId id="315" r:id="rId20"/>
    <p:sldId id="349" r:id="rId21"/>
    <p:sldId id="329" r:id="rId22"/>
    <p:sldId id="353" r:id="rId23"/>
    <p:sldId id="344" r:id="rId24"/>
    <p:sldId id="345" r:id="rId25"/>
    <p:sldId id="348" r:id="rId26"/>
    <p:sldId id="368" r:id="rId27"/>
    <p:sldId id="354" r:id="rId28"/>
    <p:sldId id="32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87613" autoAdjust="0"/>
  </p:normalViewPr>
  <p:slideViewPr>
    <p:cSldViewPr>
      <p:cViewPr varScale="1">
        <p:scale>
          <a:sx n="100" d="100"/>
          <a:sy n="100" d="100"/>
        </p:scale>
        <p:origin x="196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82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User\Documents\GeorgeMahuku\AFLASAFE%20TZ\Reports%20161015\Mary%20Onsongo\US-SENATORS\USAID%20Brown%20bag18082016\Aflatoxin%20awareness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8849518810149"/>
          <c:y val="0.0375116652085156"/>
          <c:w val="0.698623578302712"/>
          <c:h val="0.63646143190434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Sheet1!$C$2</c:f>
              <c:strCache>
                <c:ptCount val="1"/>
                <c:pt idx="0">
                  <c:v>Aware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cat>
            <c:strRef>
              <c:f>Sheet1!$B$3:$B$19</c:f>
              <c:strCache>
                <c:ptCount val="17"/>
                <c:pt idx="0">
                  <c:v>Babati</c:v>
                </c:pt>
                <c:pt idx="1">
                  <c:v>Hanang</c:v>
                </c:pt>
                <c:pt idx="2">
                  <c:v>Kiteto</c:v>
                </c:pt>
                <c:pt idx="3">
                  <c:v>Sumbawanga</c:v>
                </c:pt>
                <c:pt idx="4">
                  <c:v>Nkasi</c:v>
                </c:pt>
                <c:pt idx="5">
                  <c:v>Ifajara</c:v>
                </c:pt>
                <c:pt idx="6">
                  <c:v>Kilosa</c:v>
                </c:pt>
                <c:pt idx="7">
                  <c:v>Mbinga</c:v>
                </c:pt>
                <c:pt idx="8">
                  <c:v>Songea Rural</c:v>
                </c:pt>
                <c:pt idx="9">
                  <c:v>Chamwino</c:v>
                </c:pt>
                <c:pt idx="10">
                  <c:v>Nanyumbu</c:v>
                </c:pt>
                <c:pt idx="11">
                  <c:v>Masasi</c:v>
                </c:pt>
                <c:pt idx="12">
                  <c:v>Iringa Rural</c:v>
                </c:pt>
                <c:pt idx="13">
                  <c:v>Urambo</c:v>
                </c:pt>
                <c:pt idx="14">
                  <c:v>Nzega</c:v>
                </c:pt>
                <c:pt idx="15">
                  <c:v>Kahama</c:v>
                </c:pt>
                <c:pt idx="16">
                  <c:v>Bukombe</c:v>
                </c:pt>
              </c:strCache>
            </c:strRef>
          </c:cat>
          <c:val>
            <c:numRef>
              <c:f>Sheet1!$C$3:$C$19</c:f>
              <c:numCache>
                <c:formatCode>General</c:formatCode>
                <c:ptCount val="17"/>
                <c:pt idx="0">
                  <c:v>82.0</c:v>
                </c:pt>
                <c:pt idx="1">
                  <c:v>0.0</c:v>
                </c:pt>
                <c:pt idx="2">
                  <c:v>45.0</c:v>
                </c:pt>
                <c:pt idx="3">
                  <c:v>5.0</c:v>
                </c:pt>
                <c:pt idx="4">
                  <c:v>0.0</c:v>
                </c:pt>
                <c:pt idx="5">
                  <c:v>0.0</c:v>
                </c:pt>
                <c:pt idx="6">
                  <c:v>5.0</c:v>
                </c:pt>
                <c:pt idx="7">
                  <c:v>0.0</c:v>
                </c:pt>
                <c:pt idx="8">
                  <c:v>0.0</c:v>
                </c:pt>
                <c:pt idx="9">
                  <c:v>40.0</c:v>
                </c:pt>
                <c:pt idx="10">
                  <c:v>95.0</c:v>
                </c:pt>
                <c:pt idx="11">
                  <c:v>95.0</c:v>
                </c:pt>
                <c:pt idx="12">
                  <c:v>0.0</c:v>
                </c:pt>
                <c:pt idx="13">
                  <c:v>10.0</c:v>
                </c:pt>
                <c:pt idx="14">
                  <c:v>5.0</c:v>
                </c:pt>
                <c:pt idx="15">
                  <c:v>5.0</c:v>
                </c:pt>
                <c:pt idx="16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27A-4697-A601-759655D96D7A}"/>
            </c:ext>
          </c:extLst>
        </c:ser>
        <c:ser>
          <c:idx val="1"/>
          <c:order val="1"/>
          <c:tx>
            <c:strRef>
              <c:f>Sheet1!$D$2</c:f>
              <c:strCache>
                <c:ptCount val="1"/>
                <c:pt idx="0">
                  <c:v>Not Aware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Sheet1!$B$3:$B$19</c:f>
              <c:strCache>
                <c:ptCount val="17"/>
                <c:pt idx="0">
                  <c:v>Babati</c:v>
                </c:pt>
                <c:pt idx="1">
                  <c:v>Hanang</c:v>
                </c:pt>
                <c:pt idx="2">
                  <c:v>Kiteto</c:v>
                </c:pt>
                <c:pt idx="3">
                  <c:v>Sumbawanga</c:v>
                </c:pt>
                <c:pt idx="4">
                  <c:v>Nkasi</c:v>
                </c:pt>
                <c:pt idx="5">
                  <c:v>Ifajara</c:v>
                </c:pt>
                <c:pt idx="6">
                  <c:v>Kilosa</c:v>
                </c:pt>
                <c:pt idx="7">
                  <c:v>Mbinga</c:v>
                </c:pt>
                <c:pt idx="8">
                  <c:v>Songea Rural</c:v>
                </c:pt>
                <c:pt idx="9">
                  <c:v>Chamwino</c:v>
                </c:pt>
                <c:pt idx="10">
                  <c:v>Nanyumbu</c:v>
                </c:pt>
                <c:pt idx="11">
                  <c:v>Masasi</c:v>
                </c:pt>
                <c:pt idx="12">
                  <c:v>Iringa Rural</c:v>
                </c:pt>
                <c:pt idx="13">
                  <c:v>Urambo</c:v>
                </c:pt>
                <c:pt idx="14">
                  <c:v>Nzega</c:v>
                </c:pt>
                <c:pt idx="15">
                  <c:v>Kahama</c:v>
                </c:pt>
                <c:pt idx="16">
                  <c:v>Bukombe</c:v>
                </c:pt>
              </c:strCache>
            </c:strRef>
          </c:cat>
          <c:val>
            <c:numRef>
              <c:f>Sheet1!$D$3:$D$19</c:f>
              <c:numCache>
                <c:formatCode>General</c:formatCode>
                <c:ptCount val="17"/>
                <c:pt idx="0">
                  <c:v>18.0</c:v>
                </c:pt>
                <c:pt idx="1">
                  <c:v>100.0</c:v>
                </c:pt>
                <c:pt idx="2">
                  <c:v>55.0</c:v>
                </c:pt>
                <c:pt idx="3">
                  <c:v>95.0</c:v>
                </c:pt>
                <c:pt idx="4">
                  <c:v>100.0</c:v>
                </c:pt>
                <c:pt idx="5">
                  <c:v>100.0</c:v>
                </c:pt>
                <c:pt idx="6">
                  <c:v>95.0</c:v>
                </c:pt>
                <c:pt idx="7">
                  <c:v>100.0</c:v>
                </c:pt>
                <c:pt idx="8">
                  <c:v>100.0</c:v>
                </c:pt>
                <c:pt idx="9">
                  <c:v>60.0</c:v>
                </c:pt>
                <c:pt idx="10">
                  <c:v>5.0</c:v>
                </c:pt>
                <c:pt idx="11">
                  <c:v>5.0</c:v>
                </c:pt>
                <c:pt idx="12">
                  <c:v>100.0</c:v>
                </c:pt>
                <c:pt idx="13">
                  <c:v>90.0</c:v>
                </c:pt>
                <c:pt idx="14">
                  <c:v>95.0</c:v>
                </c:pt>
                <c:pt idx="15">
                  <c:v>95.0</c:v>
                </c:pt>
                <c:pt idx="16">
                  <c:v>100.0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27A-4697-A601-759655D96D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391880144"/>
        <c:axId val="-391839888"/>
        <c:axId val="0"/>
      </c:bar3DChart>
      <c:catAx>
        <c:axId val="-3918801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391839888"/>
        <c:crosses val="autoZero"/>
        <c:auto val="1"/>
        <c:lblAlgn val="ctr"/>
        <c:lblOffset val="100"/>
        <c:noMultiLvlLbl val="0"/>
      </c:catAx>
      <c:valAx>
        <c:axId val="-39183988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-3918801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1917541557305"/>
          <c:y val="0.0690605861767279"/>
          <c:w val="0.168082458442695"/>
          <c:h val="0.1674343832021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0.03125</cdr:x>
      <cdr:y>0.10909</cdr:y>
    </cdr:from>
    <cdr:to>
      <cdr:x>0.09688</cdr:x>
      <cdr:y>0.62253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607284" y="1293085"/>
          <a:ext cx="2151843" cy="4800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dirty="0" err="1"/>
            <a:t>Aflatoxin</a:t>
          </a:r>
          <a:r>
            <a:rPr lang="en-US" sz="1800" dirty="0"/>
            <a:t> </a:t>
          </a:r>
          <a:r>
            <a:rPr lang="en-US" sz="1800" dirty="0" err="1"/>
            <a:t>awarenes</a:t>
          </a:r>
          <a:r>
            <a:rPr lang="en-US" sz="1800" dirty="0"/>
            <a:t> level (%)</a:t>
          </a:r>
        </a:p>
      </cdr:txBody>
    </cdr:sp>
  </cdr:relSizeAnchor>
  <cdr:relSizeAnchor xmlns:cdr="http://schemas.openxmlformats.org/drawingml/2006/chartDrawing">
    <cdr:from>
      <cdr:x>0.35514</cdr:x>
      <cdr:y>0.8806</cdr:y>
    </cdr:from>
    <cdr:to>
      <cdr:x>0.54206</cdr:x>
      <cdr:y>0.97015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95600" y="4495800"/>
          <a:ext cx="15240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800" b="1" dirty="0"/>
            <a:t>Districts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5EC9B-A4A4-428E-932A-E7FE5AB81EC0}" type="datetimeFigureOut">
              <a:rPr lang="en-US" smtClean="0"/>
              <a:pPr/>
              <a:t>7/11/17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258C7-1715-4EAC-AD53-622401FFE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736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569FE-A199-465D-A6F2-7B24AC855D0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3298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4486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B58DF-661F-4C13-8E1B-0497690AB0A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764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75AC7-678F-48C4-82B6-49A3A25EE1C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053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75AC7-678F-48C4-82B6-49A3A25EE1C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39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561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Awareness of </a:t>
            </a:r>
            <a:r>
              <a:rPr lang="en-US" dirty="0" err="1"/>
              <a:t>aflatoxins</a:t>
            </a:r>
            <a:r>
              <a:rPr lang="en-US" dirty="0"/>
              <a:t> along</a:t>
            </a:r>
            <a:r>
              <a:rPr lang="en-US" baseline="0" dirty="0"/>
              <a:t> the maize and groundnut value chain is varied. In areas where </a:t>
            </a:r>
            <a:r>
              <a:rPr lang="en-US" baseline="0" dirty="0" err="1"/>
              <a:t>aflatoxin</a:t>
            </a:r>
            <a:r>
              <a:rPr lang="en-US" baseline="0" dirty="0"/>
              <a:t> projects have been going on, the level of awareness is very high. There is a need for massive campaigns to raise awareness of </a:t>
            </a:r>
            <a:r>
              <a:rPr lang="en-US" baseline="0" dirty="0" err="1"/>
              <a:t>aflatoxins</a:t>
            </a:r>
            <a:r>
              <a:rPr lang="en-US" baseline="0" dirty="0"/>
              <a:t> and health impacts.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A5933-BB8B-4950-AFD4-A7AB29F3A72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95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793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/>
              <a:t>ADD GROUNDNUT PICTURE</a:t>
            </a: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990DF95-E092-4CE0-99CB-248072D254EE}" type="slidenum">
              <a:rPr lang="en-GB" altLang="en-US">
                <a:solidFill>
                  <a:prstClr val="black"/>
                </a:solidFill>
              </a:rPr>
              <a:pPr eaLnBrk="1" hangingPunct="1"/>
              <a:t>17</a:t>
            </a:fld>
            <a:endParaRPr lang="en-GB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9063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774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569FE-A199-465D-A6F2-7B24AC855D0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43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png"/><Relationship Id="rId6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png"/><Relationship Id="rId6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10574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1D8CB-4D00-4A52-AF07-85110200EAD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326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CB646E-B418-49D4-A4B3-37907B986B76}" type="datetimeFigureOut">
              <a:rPr lang="en-US" smtClean="0"/>
              <a:pPr/>
              <a:t>7/11/17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F409551-9EF7-497F-B9CB-EBA3BB3437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990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136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899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76110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 userDrawn="1"/>
        </p:nvSpPr>
        <p:spPr bwMode="auto">
          <a:xfrm>
            <a:off x="0" y="3048000"/>
            <a:ext cx="9144000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i="1">
                <a:solidFill>
                  <a:srgbClr val="156734"/>
                </a:solidFill>
                <a:latin typeface="Calibri" pitchFamily="34" charset="0"/>
              </a:rPr>
              <a:t>Africa Research in Sustainable Intensification for the Next Generation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400">
                <a:solidFill>
                  <a:srgbClr val="156734"/>
                </a:solidFill>
                <a:latin typeface="Calibri" pitchFamily="34" charset="0"/>
              </a:rPr>
              <a:t>africa-rising.net</a:t>
            </a:r>
            <a:endParaRPr lang="en-US" sz="4400" b="1" i="1">
              <a:solidFill>
                <a:srgbClr val="156734"/>
              </a:solidFill>
              <a:latin typeface="Calibri" pitchFamily="34" charset="0"/>
            </a:endParaRPr>
          </a:p>
        </p:txBody>
      </p:sp>
      <p:grpSp>
        <p:nvGrpSpPr>
          <p:cNvPr id="3" name="Group 4"/>
          <p:cNvGrpSpPr>
            <a:grpSpLocks/>
          </p:cNvGrpSpPr>
          <p:nvPr userDrawn="1"/>
        </p:nvGrpSpPr>
        <p:grpSpPr bwMode="auto">
          <a:xfrm>
            <a:off x="1182688" y="5486400"/>
            <a:ext cx="7086600" cy="857250"/>
            <a:chOff x="1451698" y="5798343"/>
            <a:chExt cx="5863502" cy="709613"/>
          </a:xfrm>
        </p:grpSpPr>
        <p:pic>
          <p:nvPicPr>
            <p:cNvPr id="4" name="Picture 3"/>
            <p:cNvPicPr>
              <a:picLocks noChangeAspect="1" noChangeArrowheads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1189038" y="6543675"/>
            <a:ext cx="7686675" cy="230188"/>
            <a:chOff x="1066800" y="6543986"/>
            <a:chExt cx="7305540" cy="229893"/>
          </a:xfrm>
        </p:grpSpPr>
        <p:sp>
          <p:nvSpPr>
            <p:cNvPr id="8" name="TextBox 6"/>
            <p:cNvSpPr txBox="1">
              <a:spLocks noChangeArrowheads="1"/>
            </p:cNvSpPr>
            <p:nvPr/>
          </p:nvSpPr>
          <p:spPr bwMode="auto">
            <a:xfrm>
              <a:off x="1676349" y="6543986"/>
              <a:ext cx="6695991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9" name="Picture 10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11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583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 userDrawn="1"/>
        </p:nvSpPr>
        <p:spPr bwMode="auto">
          <a:xfrm>
            <a:off x="0" y="3048000"/>
            <a:ext cx="9144000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i="1">
                <a:solidFill>
                  <a:srgbClr val="156734"/>
                </a:solidFill>
                <a:latin typeface="Calibri" pitchFamily="34" charset="0"/>
              </a:rPr>
              <a:t>Africa Research in Sustainable Intensification for the Next Generation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400">
                <a:solidFill>
                  <a:srgbClr val="156734"/>
                </a:solidFill>
                <a:latin typeface="Calibri" pitchFamily="34" charset="0"/>
              </a:rPr>
              <a:t>africa-rising.net</a:t>
            </a:r>
            <a:endParaRPr lang="en-US" sz="4400" b="1" i="1">
              <a:solidFill>
                <a:srgbClr val="156734"/>
              </a:solidFill>
              <a:latin typeface="Calibri" pitchFamily="34" charset="0"/>
            </a:endParaRPr>
          </a:p>
        </p:txBody>
      </p:sp>
      <p:grpSp>
        <p:nvGrpSpPr>
          <p:cNvPr id="3" name="Group 4"/>
          <p:cNvGrpSpPr>
            <a:grpSpLocks/>
          </p:cNvGrpSpPr>
          <p:nvPr userDrawn="1"/>
        </p:nvGrpSpPr>
        <p:grpSpPr bwMode="auto">
          <a:xfrm>
            <a:off x="1182688" y="5486400"/>
            <a:ext cx="7086600" cy="857250"/>
            <a:chOff x="1451698" y="5798343"/>
            <a:chExt cx="5863502" cy="709613"/>
          </a:xfrm>
        </p:grpSpPr>
        <p:pic>
          <p:nvPicPr>
            <p:cNvPr id="4" name="Picture 3"/>
            <p:cNvPicPr>
              <a:picLocks noChangeAspect="1" noChangeArrowheads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1189038" y="6543675"/>
            <a:ext cx="7686675" cy="230188"/>
            <a:chOff x="1066800" y="6543986"/>
            <a:chExt cx="7305540" cy="229893"/>
          </a:xfrm>
        </p:grpSpPr>
        <p:sp>
          <p:nvSpPr>
            <p:cNvPr id="8" name="TextBox 6"/>
            <p:cNvSpPr txBox="1">
              <a:spLocks noChangeArrowheads="1"/>
            </p:cNvSpPr>
            <p:nvPr/>
          </p:nvSpPr>
          <p:spPr bwMode="auto">
            <a:xfrm>
              <a:off x="1676349" y="6543986"/>
              <a:ext cx="6695991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9" name="Picture 10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11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443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476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82495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477502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27070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56D1BC0-ECFC-462C-8263-BDE060C28324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7/11/17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9E448CD-C5B5-4B97-85D4-7EA70B8851A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432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5260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8492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D7461A-104C-4F3C-8D6E-756FCA5E2A70}" type="datetimeFigureOut">
              <a:rPr lang="en-US">
                <a:solidFill>
                  <a:prstClr val="black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7/11/17</a:t>
            </a:fld>
            <a:endParaRPr lang="en-US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0DBA9F-D2E1-44DF-985A-8D12FB1CB390}" type="slidenum">
              <a:rPr lang="en-US">
                <a:solidFill>
                  <a:prstClr val="black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3367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7947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70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Insert picture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51816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3455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4" Type="http://schemas.openxmlformats.org/officeDocument/2006/relationships/image" Target="../media/image33.jp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6.jpeg"/><Relationship Id="rId3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8.jpeg"/><Relationship Id="rId3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http://www.aspergillusflavus.org/images/cycle.jpg" TargetMode="External"/><Relationship Id="rId3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openxmlformats.org/officeDocument/2006/relationships/image" Target="../media/image51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jpeg"/><Relationship Id="rId5" Type="http://schemas.openxmlformats.org/officeDocument/2006/relationships/image" Target="../media/image54.jpeg"/><Relationship Id="rId6" Type="http://schemas.openxmlformats.org/officeDocument/2006/relationships/image" Target="../media/image55.jpeg"/><Relationship Id="rId7" Type="http://schemas.openxmlformats.org/officeDocument/2006/relationships/image" Target="../media/image56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4" Type="http://schemas.openxmlformats.org/officeDocument/2006/relationships/image" Target="../media/image59.png"/><Relationship Id="rId5" Type="http://schemas.openxmlformats.org/officeDocument/2006/relationships/image" Target="../media/image60.jpeg"/><Relationship Id="rId6" Type="http://schemas.openxmlformats.org/officeDocument/2006/relationships/image" Target="../media/image61.png"/><Relationship Id="rId7" Type="http://schemas.openxmlformats.org/officeDocument/2006/relationships/image" Target="../media/image62.jpeg"/><Relationship Id="rId8" Type="http://schemas.openxmlformats.org/officeDocument/2006/relationships/image" Target="../media/image63.jpeg"/><Relationship Id="rId9" Type="http://schemas.openxmlformats.org/officeDocument/2006/relationships/image" Target="../media/image64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9.jpeg"/><Relationship Id="rId8" Type="http://schemas.openxmlformats.org/officeDocument/2006/relationships/image" Target="../media/image20.jpeg"/><Relationship Id="rId9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g"/><Relationship Id="rId5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D:\Pictures\Aflatoxin\Joseph\Small size pic of L strain Og03g-01 on CZ-V, 17 May 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339303"/>
            <a:ext cx="2046772" cy="2143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Pictures\Aflatoxin\Joseph\positive complementation test cop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4188" y="1340769"/>
            <a:ext cx="2437107" cy="214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645024"/>
            <a:ext cx="3248765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F:\2015-01-19 04.15.2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82725"/>
            <a:ext cx="3419871" cy="26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597098" y="1052735"/>
            <a:ext cx="4546902" cy="23431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Mitigating Aflatoxin in Tanzanian through advocacy and awareness creation </a:t>
            </a:r>
            <a:endParaRPr lang="en-GB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785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4948" y="75831"/>
            <a:ext cx="7284389" cy="688483"/>
          </a:xfrm>
        </p:spPr>
        <p:txBody>
          <a:bodyPr>
            <a:no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Farm field day (</a:t>
            </a:r>
            <a:r>
              <a:rPr lang="en-GB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Kongwa</a:t>
            </a:r>
            <a:r>
              <a:rPr lang="en-GB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4611" y="2626568"/>
            <a:ext cx="3047582" cy="40634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21968"/>
            <a:ext cx="3651907" cy="27389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2" y="1102569"/>
            <a:ext cx="3635472" cy="2743200"/>
          </a:xfrm>
          <a:prstGeom prst="rect">
            <a:avLst/>
          </a:prstGeom>
        </p:spPr>
      </p:pic>
      <p:graphicFrame>
        <p:nvGraphicFramePr>
          <p:cNvPr id="10" name="Content Placeholder 6"/>
          <p:cNvGraphicFramePr>
            <a:graphicFrameLocks/>
          </p:cNvGraphicFramePr>
          <p:nvPr/>
        </p:nvGraphicFramePr>
        <p:xfrm>
          <a:off x="3750912" y="1219200"/>
          <a:ext cx="4038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0">
                  <a:extLst>
                    <a:ext uri="{9D8B030D-6E8A-4147-A177-3AD203B41FA5}">
                      <a16:colId xmlns="" xmlns:a16="http://schemas.microsoft.com/office/drawing/2014/main" val="1579595948"/>
                    </a:ext>
                  </a:extLst>
                </a:gridCol>
                <a:gridCol w="1346200">
                  <a:extLst>
                    <a:ext uri="{9D8B030D-6E8A-4147-A177-3AD203B41FA5}">
                      <a16:colId xmlns="" xmlns:a16="http://schemas.microsoft.com/office/drawing/2014/main" val="1750317718"/>
                    </a:ext>
                  </a:extLst>
                </a:gridCol>
                <a:gridCol w="1346200">
                  <a:extLst>
                    <a:ext uri="{9D8B030D-6E8A-4147-A177-3AD203B41FA5}">
                      <a16:colId xmlns="" xmlns:a16="http://schemas.microsoft.com/office/drawing/2014/main" val="25279287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09131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97561456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1396" y="4291044"/>
            <a:ext cx="1785404" cy="25223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6860" y="1916832"/>
            <a:ext cx="1761945" cy="2489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57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1110279"/>
            <a:ext cx="6771861" cy="688483"/>
          </a:xfrm>
        </p:spPr>
        <p:txBody>
          <a:bodyPr>
            <a:noAutofit/>
          </a:bodyPr>
          <a:lstStyle/>
          <a:p>
            <a:r>
              <a:rPr lang="en-GB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 Familiarization Day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3160551"/>
            <a:ext cx="4294368" cy="32207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138" y="3160551"/>
            <a:ext cx="4196965" cy="3147724"/>
          </a:xfrm>
          <a:prstGeom prst="rect">
            <a:avLst/>
          </a:prstGeom>
        </p:spPr>
      </p:pic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9952"/>
              </p:ext>
            </p:extLst>
          </p:nvPr>
        </p:nvGraphicFramePr>
        <p:xfrm>
          <a:off x="2483768" y="2255272"/>
          <a:ext cx="4038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0">
                  <a:extLst>
                    <a:ext uri="{9D8B030D-6E8A-4147-A177-3AD203B41FA5}">
                      <a16:colId xmlns="" xmlns:a16="http://schemas.microsoft.com/office/drawing/2014/main" val="1579595948"/>
                    </a:ext>
                  </a:extLst>
                </a:gridCol>
                <a:gridCol w="1346200">
                  <a:extLst>
                    <a:ext uri="{9D8B030D-6E8A-4147-A177-3AD203B41FA5}">
                      <a16:colId xmlns="" xmlns:a16="http://schemas.microsoft.com/office/drawing/2014/main" val="1750317718"/>
                    </a:ext>
                  </a:extLst>
                </a:gridCol>
                <a:gridCol w="1346200">
                  <a:extLst>
                    <a:ext uri="{9D8B030D-6E8A-4147-A177-3AD203B41FA5}">
                      <a16:colId xmlns="" xmlns:a16="http://schemas.microsoft.com/office/drawing/2014/main" val="25279287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09131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975614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5751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Aflatoxin management </a:t>
            </a:r>
            <a:r>
              <a:rPr lang="en-US" sz="4000" b="1" dirty="0" err="1">
                <a:solidFill>
                  <a:schemeClr val="bg1"/>
                </a:solidFill>
              </a:rPr>
              <a:t>bronchure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851147"/>
            <a:ext cx="3276600" cy="1447800"/>
          </a:xfrm>
        </p:spPr>
        <p:txBody>
          <a:bodyPr>
            <a:normAutofit/>
          </a:bodyPr>
          <a:lstStyle/>
          <a:p>
            <a:r>
              <a:rPr lang="en-US" sz="2000" dirty="0"/>
              <a:t>Finalizing </a:t>
            </a:r>
            <a:r>
              <a:rPr lang="en-US" sz="2000" dirty="0" err="1"/>
              <a:t>bronchure</a:t>
            </a:r>
            <a:r>
              <a:rPr lang="en-US" sz="2000" dirty="0"/>
              <a:t> (put a photo of </a:t>
            </a:r>
            <a:r>
              <a:rPr lang="en-US" sz="2000" dirty="0" err="1"/>
              <a:t>bronchure</a:t>
            </a:r>
            <a:r>
              <a:rPr lang="en-US" sz="2000" dirty="0"/>
              <a:t> here. Take a screen short)</a:t>
            </a:r>
          </a:p>
          <a:p>
            <a:endParaRPr lang="en-US" sz="2000" dirty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/>
        </p:nvGraphicFramePr>
        <p:xfrm>
          <a:off x="4908645" y="1347799"/>
          <a:ext cx="40386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="" xmlns:a16="http://schemas.microsoft.com/office/drawing/2014/main" val="2640067068"/>
                    </a:ext>
                  </a:extLst>
                </a:gridCol>
                <a:gridCol w="762000">
                  <a:extLst>
                    <a:ext uri="{9D8B030D-6E8A-4147-A177-3AD203B41FA5}">
                      <a16:colId xmlns="" xmlns:a16="http://schemas.microsoft.com/office/drawing/2014/main" val="1086688608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2159052845"/>
                    </a:ext>
                  </a:extLst>
                </a:gridCol>
                <a:gridCol w="762000">
                  <a:extLst>
                    <a:ext uri="{9D8B030D-6E8A-4147-A177-3AD203B41FA5}">
                      <a16:colId xmlns="" xmlns:a16="http://schemas.microsoft.com/office/drawing/2014/main" val="25399336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94088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Government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8793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Farmers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4776938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42805475"/>
                  </a:ext>
                </a:extLst>
              </a:tr>
            </a:tbl>
          </a:graphicData>
        </a:graphic>
      </p:graphicFrame>
      <p:pic>
        <p:nvPicPr>
          <p:cNvPr id="2050" name="07C12DC5-8D4F-432B-83BF-3D8B91901E1E" descr="A500370E-D184-4B16-B3A3-AE1D0BEDC8F4@cgia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36" y="914401"/>
            <a:ext cx="467360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A9D3E63B-F715-4D49-9FAE-82579CDBF211" descr="A7E1E346-F288-409F-A3A0-C4026F5C7A69@cgiar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6138" y="3259479"/>
            <a:ext cx="4443615" cy="3332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5105400" y="914399"/>
            <a:ext cx="3276600" cy="3548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Pre-testing 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89078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464" y="980728"/>
            <a:ext cx="8229600" cy="906325"/>
          </a:xfrm>
        </p:spPr>
        <p:txBody>
          <a:bodyPr/>
          <a:lstStyle/>
          <a:p>
            <a:r>
              <a:rPr lang="en-GB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 approach to manage aflatoxins</a:t>
            </a:r>
            <a:endParaRPr lang="en-US" sz="3600" dirty="0"/>
          </a:p>
        </p:txBody>
      </p:sp>
      <p:grpSp>
        <p:nvGrpSpPr>
          <p:cNvPr id="47" name="Group 46"/>
          <p:cNvGrpSpPr/>
          <p:nvPr/>
        </p:nvGrpSpPr>
        <p:grpSpPr>
          <a:xfrm>
            <a:off x="894259" y="2132856"/>
            <a:ext cx="8147805" cy="4608512"/>
            <a:chOff x="71506" y="1066800"/>
            <a:chExt cx="8975891" cy="5437975"/>
          </a:xfrm>
        </p:grpSpPr>
        <p:grpSp>
          <p:nvGrpSpPr>
            <p:cNvPr id="48" name="Group 47"/>
            <p:cNvGrpSpPr/>
            <p:nvPr/>
          </p:nvGrpSpPr>
          <p:grpSpPr>
            <a:xfrm>
              <a:off x="71506" y="1066800"/>
              <a:ext cx="8975891" cy="5437975"/>
              <a:chOff x="71506" y="1066800"/>
              <a:chExt cx="8975891" cy="5437975"/>
            </a:xfrm>
          </p:grpSpPr>
          <p:sp>
            <p:nvSpPr>
              <p:cNvPr id="50" name="Freeform 27"/>
              <p:cNvSpPr/>
              <p:nvPr/>
            </p:nvSpPr>
            <p:spPr>
              <a:xfrm rot="892206" flipV="1">
                <a:off x="2125327" y="2994545"/>
                <a:ext cx="460932" cy="353158"/>
              </a:xfrm>
              <a:custGeom>
                <a:avLst/>
                <a:gdLst>
                  <a:gd name="connsiteX0" fmla="*/ 0 w 1304144"/>
                  <a:gd name="connsiteY0" fmla="*/ 0 h 742013"/>
                  <a:gd name="connsiteX1" fmla="*/ 929390 w 1304144"/>
                  <a:gd name="connsiteY1" fmla="*/ 674557 h 742013"/>
                  <a:gd name="connsiteX2" fmla="*/ 1304144 w 1304144"/>
                  <a:gd name="connsiteY2" fmla="*/ 404734 h 74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4144" h="742013">
                    <a:moveTo>
                      <a:pt x="0" y="0"/>
                    </a:moveTo>
                    <a:cubicBezTo>
                      <a:pt x="356016" y="303550"/>
                      <a:pt x="712033" y="607101"/>
                      <a:pt x="929390" y="674557"/>
                    </a:cubicBezTo>
                    <a:cubicBezTo>
                      <a:pt x="1146747" y="742013"/>
                      <a:pt x="1225445" y="573373"/>
                      <a:pt x="1304144" y="404734"/>
                    </a:cubicBezTo>
                  </a:path>
                </a:pathLst>
              </a:custGeom>
              <a:ln w="57150">
                <a:solidFill>
                  <a:srgbClr val="BC8F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2417728" y="2131790"/>
                <a:ext cx="3650984" cy="3569531"/>
              </a:xfrm>
              <a:prstGeom prst="ellipse">
                <a:avLst/>
              </a:prstGeom>
              <a:solidFill>
                <a:schemeClr val="bg1"/>
              </a:solidFill>
              <a:ln w="101600">
                <a:solidFill>
                  <a:srgbClr val="BC8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Freeform 88"/>
              <p:cNvSpPr/>
              <p:nvPr/>
            </p:nvSpPr>
            <p:spPr>
              <a:xfrm rot="4462396" flipV="1">
                <a:off x="2615143" y="1973015"/>
                <a:ext cx="545378" cy="802830"/>
              </a:xfrm>
              <a:custGeom>
                <a:avLst/>
                <a:gdLst>
                  <a:gd name="connsiteX0" fmla="*/ 0 w 1304144"/>
                  <a:gd name="connsiteY0" fmla="*/ 0 h 742013"/>
                  <a:gd name="connsiteX1" fmla="*/ 929390 w 1304144"/>
                  <a:gd name="connsiteY1" fmla="*/ 674557 h 742013"/>
                  <a:gd name="connsiteX2" fmla="*/ 1304144 w 1304144"/>
                  <a:gd name="connsiteY2" fmla="*/ 404734 h 74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4144" h="742013">
                    <a:moveTo>
                      <a:pt x="0" y="0"/>
                    </a:moveTo>
                    <a:cubicBezTo>
                      <a:pt x="356016" y="303550"/>
                      <a:pt x="712033" y="607101"/>
                      <a:pt x="929390" y="674557"/>
                    </a:cubicBezTo>
                    <a:cubicBezTo>
                      <a:pt x="1146747" y="742013"/>
                      <a:pt x="1225445" y="573373"/>
                      <a:pt x="1304144" y="404734"/>
                    </a:cubicBezTo>
                  </a:path>
                </a:pathLst>
              </a:custGeom>
              <a:ln w="57150">
                <a:solidFill>
                  <a:srgbClr val="BC8F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Freeform 89"/>
              <p:cNvSpPr/>
              <p:nvPr/>
            </p:nvSpPr>
            <p:spPr>
              <a:xfrm rot="892206" flipV="1">
                <a:off x="2006515" y="4109943"/>
                <a:ext cx="497082" cy="471518"/>
              </a:xfrm>
              <a:custGeom>
                <a:avLst/>
                <a:gdLst>
                  <a:gd name="connsiteX0" fmla="*/ 0 w 1304144"/>
                  <a:gd name="connsiteY0" fmla="*/ 0 h 742013"/>
                  <a:gd name="connsiteX1" fmla="*/ 929390 w 1304144"/>
                  <a:gd name="connsiteY1" fmla="*/ 674557 h 742013"/>
                  <a:gd name="connsiteX2" fmla="*/ 1304144 w 1304144"/>
                  <a:gd name="connsiteY2" fmla="*/ 404734 h 74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4144" h="742013">
                    <a:moveTo>
                      <a:pt x="0" y="0"/>
                    </a:moveTo>
                    <a:cubicBezTo>
                      <a:pt x="356016" y="303550"/>
                      <a:pt x="712033" y="607101"/>
                      <a:pt x="929390" y="674557"/>
                    </a:cubicBezTo>
                    <a:cubicBezTo>
                      <a:pt x="1146747" y="742013"/>
                      <a:pt x="1225445" y="573373"/>
                      <a:pt x="1304144" y="404734"/>
                    </a:cubicBezTo>
                  </a:path>
                </a:pathLst>
              </a:custGeom>
              <a:ln w="57150">
                <a:solidFill>
                  <a:srgbClr val="BC8F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Freeform 90"/>
              <p:cNvSpPr/>
              <p:nvPr/>
            </p:nvSpPr>
            <p:spPr>
              <a:xfrm rot="18543341" flipV="1">
                <a:off x="2542425" y="5206749"/>
                <a:ext cx="507389" cy="365099"/>
              </a:xfrm>
              <a:custGeom>
                <a:avLst/>
                <a:gdLst>
                  <a:gd name="connsiteX0" fmla="*/ 0 w 1304144"/>
                  <a:gd name="connsiteY0" fmla="*/ 0 h 742013"/>
                  <a:gd name="connsiteX1" fmla="*/ 929390 w 1304144"/>
                  <a:gd name="connsiteY1" fmla="*/ 674557 h 742013"/>
                  <a:gd name="connsiteX2" fmla="*/ 1304144 w 1304144"/>
                  <a:gd name="connsiteY2" fmla="*/ 404734 h 74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4144" h="742013">
                    <a:moveTo>
                      <a:pt x="0" y="0"/>
                    </a:moveTo>
                    <a:cubicBezTo>
                      <a:pt x="356016" y="303550"/>
                      <a:pt x="712033" y="607101"/>
                      <a:pt x="929390" y="674557"/>
                    </a:cubicBezTo>
                    <a:cubicBezTo>
                      <a:pt x="1146747" y="742013"/>
                      <a:pt x="1225445" y="573373"/>
                      <a:pt x="1304144" y="404734"/>
                    </a:cubicBezTo>
                  </a:path>
                </a:pathLst>
              </a:custGeom>
              <a:ln w="57150">
                <a:solidFill>
                  <a:srgbClr val="BC8F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reeform 91"/>
              <p:cNvSpPr/>
              <p:nvPr/>
            </p:nvSpPr>
            <p:spPr>
              <a:xfrm rot="7275293" flipV="1">
                <a:off x="3934440" y="1826312"/>
                <a:ext cx="372242" cy="308825"/>
              </a:xfrm>
              <a:custGeom>
                <a:avLst/>
                <a:gdLst>
                  <a:gd name="connsiteX0" fmla="*/ 0 w 1304144"/>
                  <a:gd name="connsiteY0" fmla="*/ 0 h 742013"/>
                  <a:gd name="connsiteX1" fmla="*/ 929390 w 1304144"/>
                  <a:gd name="connsiteY1" fmla="*/ 674557 h 742013"/>
                  <a:gd name="connsiteX2" fmla="*/ 1304144 w 1304144"/>
                  <a:gd name="connsiteY2" fmla="*/ 404734 h 74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4144" h="742013">
                    <a:moveTo>
                      <a:pt x="0" y="0"/>
                    </a:moveTo>
                    <a:cubicBezTo>
                      <a:pt x="356016" y="303550"/>
                      <a:pt x="712033" y="607101"/>
                      <a:pt x="929390" y="674557"/>
                    </a:cubicBezTo>
                    <a:cubicBezTo>
                      <a:pt x="1146747" y="742013"/>
                      <a:pt x="1225445" y="573373"/>
                      <a:pt x="1304144" y="404734"/>
                    </a:cubicBezTo>
                  </a:path>
                </a:pathLst>
              </a:custGeom>
              <a:ln w="57150">
                <a:solidFill>
                  <a:srgbClr val="BC8F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93"/>
              <p:cNvSpPr/>
              <p:nvPr/>
            </p:nvSpPr>
            <p:spPr>
              <a:xfrm rot="10216590" flipV="1">
                <a:off x="6073455" y="3734463"/>
                <a:ext cx="922040" cy="371826"/>
              </a:xfrm>
              <a:custGeom>
                <a:avLst/>
                <a:gdLst>
                  <a:gd name="connsiteX0" fmla="*/ 0 w 1304144"/>
                  <a:gd name="connsiteY0" fmla="*/ 0 h 742013"/>
                  <a:gd name="connsiteX1" fmla="*/ 929390 w 1304144"/>
                  <a:gd name="connsiteY1" fmla="*/ 674557 h 742013"/>
                  <a:gd name="connsiteX2" fmla="*/ 1304144 w 1304144"/>
                  <a:gd name="connsiteY2" fmla="*/ 404734 h 74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4144" h="742013">
                    <a:moveTo>
                      <a:pt x="0" y="0"/>
                    </a:moveTo>
                    <a:cubicBezTo>
                      <a:pt x="356016" y="303550"/>
                      <a:pt x="712033" y="607101"/>
                      <a:pt x="929390" y="674557"/>
                    </a:cubicBezTo>
                    <a:cubicBezTo>
                      <a:pt x="1146747" y="742013"/>
                      <a:pt x="1225445" y="573373"/>
                      <a:pt x="1304144" y="404734"/>
                    </a:cubicBezTo>
                  </a:path>
                </a:pathLst>
              </a:custGeom>
              <a:ln w="57150">
                <a:solidFill>
                  <a:srgbClr val="BC8F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Freeform 94"/>
              <p:cNvSpPr/>
              <p:nvPr/>
            </p:nvSpPr>
            <p:spPr>
              <a:xfrm rot="12275356" flipV="1">
                <a:off x="4798371" y="5776971"/>
                <a:ext cx="1062477" cy="281285"/>
              </a:xfrm>
              <a:custGeom>
                <a:avLst/>
                <a:gdLst>
                  <a:gd name="connsiteX0" fmla="*/ 0 w 1304144"/>
                  <a:gd name="connsiteY0" fmla="*/ 0 h 742013"/>
                  <a:gd name="connsiteX1" fmla="*/ 929390 w 1304144"/>
                  <a:gd name="connsiteY1" fmla="*/ 674557 h 742013"/>
                  <a:gd name="connsiteX2" fmla="*/ 1304144 w 1304144"/>
                  <a:gd name="connsiteY2" fmla="*/ 404734 h 74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4144" h="742013">
                    <a:moveTo>
                      <a:pt x="0" y="0"/>
                    </a:moveTo>
                    <a:cubicBezTo>
                      <a:pt x="356016" y="303550"/>
                      <a:pt x="712033" y="607101"/>
                      <a:pt x="929390" y="674557"/>
                    </a:cubicBezTo>
                    <a:cubicBezTo>
                      <a:pt x="1146747" y="742013"/>
                      <a:pt x="1225445" y="573373"/>
                      <a:pt x="1304144" y="404734"/>
                    </a:cubicBezTo>
                  </a:path>
                </a:pathLst>
              </a:custGeom>
              <a:ln w="57150">
                <a:solidFill>
                  <a:srgbClr val="BC8F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Freeform 95"/>
              <p:cNvSpPr/>
              <p:nvPr/>
            </p:nvSpPr>
            <p:spPr>
              <a:xfrm rot="9196238" flipV="1">
                <a:off x="5531288" y="2282460"/>
                <a:ext cx="796742" cy="384874"/>
              </a:xfrm>
              <a:custGeom>
                <a:avLst/>
                <a:gdLst>
                  <a:gd name="connsiteX0" fmla="*/ 0 w 1304144"/>
                  <a:gd name="connsiteY0" fmla="*/ 0 h 742013"/>
                  <a:gd name="connsiteX1" fmla="*/ 929390 w 1304144"/>
                  <a:gd name="connsiteY1" fmla="*/ 674557 h 742013"/>
                  <a:gd name="connsiteX2" fmla="*/ 1304144 w 1304144"/>
                  <a:gd name="connsiteY2" fmla="*/ 404734 h 74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4144" h="742013">
                    <a:moveTo>
                      <a:pt x="0" y="0"/>
                    </a:moveTo>
                    <a:cubicBezTo>
                      <a:pt x="356016" y="303550"/>
                      <a:pt x="712033" y="607101"/>
                      <a:pt x="929390" y="674557"/>
                    </a:cubicBezTo>
                    <a:cubicBezTo>
                      <a:pt x="1146747" y="742013"/>
                      <a:pt x="1225445" y="573373"/>
                      <a:pt x="1304144" y="404734"/>
                    </a:cubicBezTo>
                  </a:path>
                </a:pathLst>
              </a:custGeom>
              <a:ln w="57150">
                <a:solidFill>
                  <a:srgbClr val="BC8F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Freeform 98"/>
              <p:cNvSpPr/>
              <p:nvPr/>
            </p:nvSpPr>
            <p:spPr>
              <a:xfrm rot="12985521" flipV="1">
                <a:off x="5834991" y="4696303"/>
                <a:ext cx="650513" cy="587455"/>
              </a:xfrm>
              <a:custGeom>
                <a:avLst/>
                <a:gdLst>
                  <a:gd name="connsiteX0" fmla="*/ 0 w 1304144"/>
                  <a:gd name="connsiteY0" fmla="*/ 0 h 742013"/>
                  <a:gd name="connsiteX1" fmla="*/ 929390 w 1304144"/>
                  <a:gd name="connsiteY1" fmla="*/ 674557 h 742013"/>
                  <a:gd name="connsiteX2" fmla="*/ 1304144 w 1304144"/>
                  <a:gd name="connsiteY2" fmla="*/ 404734 h 74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4144" h="742013">
                    <a:moveTo>
                      <a:pt x="0" y="0"/>
                    </a:moveTo>
                    <a:cubicBezTo>
                      <a:pt x="356016" y="303550"/>
                      <a:pt x="712033" y="607101"/>
                      <a:pt x="929390" y="674557"/>
                    </a:cubicBezTo>
                    <a:cubicBezTo>
                      <a:pt x="1146747" y="742013"/>
                      <a:pt x="1225445" y="573373"/>
                      <a:pt x="1304144" y="404734"/>
                    </a:cubicBezTo>
                  </a:path>
                </a:pathLst>
              </a:custGeom>
              <a:ln w="57150">
                <a:solidFill>
                  <a:srgbClr val="BC8F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ounded Rectangle 109"/>
              <p:cNvSpPr/>
              <p:nvPr/>
            </p:nvSpPr>
            <p:spPr>
              <a:xfrm>
                <a:off x="251520" y="1963986"/>
                <a:ext cx="2016224" cy="637731"/>
              </a:xfrm>
              <a:prstGeom prst="round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4388419">
                  <a:defRPr/>
                </a:pPr>
                <a:r>
                  <a:rPr lang="en-GB" sz="1600" b="1" kern="0" dirty="0">
                    <a:solidFill>
                      <a:srgbClr val="000000"/>
                    </a:solidFill>
                  </a:rPr>
                  <a:t>Aggregation</a:t>
                </a:r>
                <a:endParaRPr lang="en-US" sz="1600" b="1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ounded Rectangle 110"/>
              <p:cNvSpPr/>
              <p:nvPr/>
            </p:nvSpPr>
            <p:spPr>
              <a:xfrm>
                <a:off x="2758660" y="1066800"/>
                <a:ext cx="1884591" cy="628030"/>
              </a:xfrm>
              <a:prstGeom prst="round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4388419">
                  <a:defRPr/>
                </a:pPr>
                <a:r>
                  <a:rPr lang="en-GB" sz="1600" b="1" kern="0" dirty="0">
                    <a:solidFill>
                      <a:srgbClr val="000000"/>
                    </a:solidFill>
                  </a:rPr>
                  <a:t>Intervention technologies</a:t>
                </a:r>
                <a:endParaRPr lang="en-US" sz="1600" b="1" kern="0" baseline="30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ounded Rectangle 111"/>
              <p:cNvSpPr/>
              <p:nvPr/>
            </p:nvSpPr>
            <p:spPr>
              <a:xfrm>
                <a:off x="6324600" y="2774387"/>
                <a:ext cx="2617918" cy="793473"/>
              </a:xfrm>
              <a:prstGeom prst="round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4388419">
                  <a:defRPr/>
                </a:pPr>
                <a:r>
                  <a:rPr lang="en-GB" sz="1600" b="1" kern="0" dirty="0">
                    <a:solidFill>
                      <a:srgbClr val="000000"/>
                    </a:solidFill>
                  </a:rPr>
                  <a:t>Inputs  &amp; training to improve productivity</a:t>
                </a:r>
                <a:endParaRPr lang="en-US" sz="1600" b="1" kern="0" baseline="30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ounded Rectangle 112"/>
              <p:cNvSpPr/>
              <p:nvPr/>
            </p:nvSpPr>
            <p:spPr>
              <a:xfrm>
                <a:off x="6553200" y="4416543"/>
                <a:ext cx="2494197" cy="769311"/>
              </a:xfrm>
              <a:prstGeom prst="round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4388419">
                  <a:defRPr/>
                </a:pPr>
                <a:r>
                  <a:rPr lang="en-GB" sz="1600" b="1" kern="0" dirty="0">
                    <a:solidFill>
                      <a:srgbClr val="000000"/>
                    </a:solidFill>
                  </a:rPr>
                  <a:t>Farmer groups/ value chain/Finance</a:t>
                </a:r>
                <a:endParaRPr lang="en-US" sz="1600" b="1" kern="0" baseline="30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ounded Rectangle 113"/>
              <p:cNvSpPr/>
              <p:nvPr/>
            </p:nvSpPr>
            <p:spPr>
              <a:xfrm>
                <a:off x="6248400" y="1190247"/>
                <a:ext cx="2245196" cy="926942"/>
              </a:xfrm>
              <a:prstGeom prst="round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4388419">
                  <a:defRPr/>
                </a:pPr>
                <a:r>
                  <a:rPr lang="en-GB" sz="1600" b="1" kern="0" dirty="0">
                    <a:solidFill>
                      <a:srgbClr val="000000"/>
                    </a:solidFill>
                  </a:rPr>
                  <a:t>Training for pre/postharvest </a:t>
                </a:r>
                <a:r>
                  <a:rPr lang="en-GB" sz="1600" b="1" kern="0" dirty="0" err="1">
                    <a:solidFill>
                      <a:srgbClr val="000000"/>
                    </a:solidFill>
                  </a:rPr>
                  <a:t>afla</a:t>
                </a:r>
                <a:r>
                  <a:rPr lang="en-GB" sz="1600" b="1" kern="0" dirty="0">
                    <a:solidFill>
                      <a:srgbClr val="000000"/>
                    </a:solidFill>
                  </a:rPr>
                  <a:t> management</a:t>
                </a:r>
                <a:endParaRPr lang="en-US" sz="1600" b="1" kern="0" baseline="30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ounded Rectangle 114"/>
              <p:cNvSpPr/>
              <p:nvPr/>
            </p:nvSpPr>
            <p:spPr>
              <a:xfrm>
                <a:off x="5859016" y="5726534"/>
                <a:ext cx="2245196" cy="778241"/>
              </a:xfrm>
              <a:prstGeom prst="round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4388419">
                  <a:defRPr/>
                </a:pPr>
                <a:r>
                  <a:rPr lang="en-GB" sz="1600" b="1" kern="0" dirty="0">
                    <a:solidFill>
                      <a:srgbClr val="000000"/>
                    </a:solidFill>
                  </a:rPr>
                  <a:t>Awareness and sensitizations</a:t>
                </a:r>
                <a:endParaRPr lang="en-US" sz="1600" b="1" kern="0" baseline="30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ounded Rectangle 115"/>
              <p:cNvSpPr/>
              <p:nvPr/>
            </p:nvSpPr>
            <p:spPr>
              <a:xfrm>
                <a:off x="677416" y="5801640"/>
                <a:ext cx="2431320" cy="628030"/>
              </a:xfrm>
              <a:prstGeom prst="round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4388419">
                  <a:defRPr/>
                </a:pPr>
                <a:r>
                  <a:rPr lang="en-GB" sz="1600" b="1" kern="0" dirty="0">
                    <a:solidFill>
                      <a:srgbClr val="000000"/>
                    </a:solidFill>
                  </a:rPr>
                  <a:t>Policy and advocacy</a:t>
                </a:r>
                <a:endParaRPr lang="en-US" sz="1600" b="1" kern="0" baseline="30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ounded Rectangle 116"/>
              <p:cNvSpPr/>
              <p:nvPr/>
            </p:nvSpPr>
            <p:spPr>
              <a:xfrm>
                <a:off x="161056" y="4585819"/>
                <a:ext cx="1978390" cy="628030"/>
              </a:xfrm>
              <a:prstGeom prst="round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4388419">
                  <a:defRPr/>
                </a:pPr>
                <a:r>
                  <a:rPr lang="en-GB" sz="1600" b="1" kern="0" dirty="0">
                    <a:solidFill>
                      <a:srgbClr val="000000"/>
                    </a:solidFill>
                  </a:rPr>
                  <a:t>Market linkages</a:t>
                </a:r>
                <a:endParaRPr lang="en-US" sz="1600" b="1" kern="0" baseline="30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ounded Rectangle 26"/>
              <p:cNvSpPr/>
              <p:nvPr/>
            </p:nvSpPr>
            <p:spPr>
              <a:xfrm>
                <a:off x="71506" y="3282645"/>
                <a:ext cx="2016224" cy="637731"/>
              </a:xfrm>
              <a:prstGeom prst="round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4388419">
                  <a:defRPr/>
                </a:pPr>
                <a:r>
                  <a:rPr lang="en-GB" sz="1600" b="1" kern="0" dirty="0" err="1">
                    <a:solidFill>
                      <a:srgbClr val="000000"/>
                    </a:solidFill>
                  </a:rPr>
                  <a:t>Aflatoxin</a:t>
                </a:r>
                <a:r>
                  <a:rPr lang="en-GB" sz="1600" b="1" kern="0" dirty="0">
                    <a:solidFill>
                      <a:srgbClr val="000000"/>
                    </a:solidFill>
                  </a:rPr>
                  <a:t> testing</a:t>
                </a:r>
                <a:endParaRPr lang="en-US" sz="1600" b="1" kern="0" dirty="0">
                  <a:solidFill>
                    <a:srgbClr val="000000"/>
                  </a:solidFill>
                </a:endParaRPr>
              </a:p>
            </p:txBody>
          </p:sp>
        </p:grpSp>
        <p:pic>
          <p:nvPicPr>
            <p:cNvPr id="49" name="Picture 48" descr="Weevils El Batan 10-31-08 02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320556" y="2135285"/>
              <a:ext cx="3934751" cy="358169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4022336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2745" y="2204864"/>
            <a:ext cx="7001543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600" dirty="0" err="1"/>
              <a:t>Coducted</a:t>
            </a:r>
            <a:r>
              <a:rPr lang="en-US" sz="2600" dirty="0"/>
              <a:t> aflatoxin biocontrol trails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600" dirty="0"/>
              <a:t>Use of </a:t>
            </a:r>
            <a:r>
              <a:rPr lang="en-US" sz="2600" i="1" dirty="0"/>
              <a:t>Aspergillus </a:t>
            </a:r>
            <a:r>
              <a:rPr lang="en-US" sz="2600" i="1" dirty="0" err="1"/>
              <a:t>flavus</a:t>
            </a:r>
            <a:r>
              <a:rPr lang="en-US" sz="2600" dirty="0"/>
              <a:t> strains that do not produce toxins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600" dirty="0"/>
              <a:t>Naturally outcompete the toxic producing strains, reducing their population and hence aflatoxin </a:t>
            </a:r>
          </a:p>
          <a:p>
            <a:r>
              <a:rPr lang="en-US" sz="2600" b="1" dirty="0"/>
              <a:t>4 Regions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600" dirty="0" err="1"/>
              <a:t>Manyara</a:t>
            </a:r>
            <a:endParaRPr lang="en-US" sz="2600" dirty="0"/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600" dirty="0"/>
              <a:t>Dodoma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600" dirty="0" err="1"/>
              <a:t>Mtwara</a:t>
            </a:r>
            <a:endParaRPr lang="en-US" sz="2600" dirty="0"/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600" dirty="0" err="1"/>
              <a:t>Morogoro</a:t>
            </a:r>
            <a:endParaRPr lang="en-US" sz="2600" dirty="0">
              <a:solidFill>
                <a:srgbClr val="0000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89095" y="838453"/>
            <a:ext cx="4824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Interventions testing</a:t>
            </a:r>
            <a:endParaRPr lang="en-US" sz="3600" b="1" dirty="0"/>
          </a:p>
        </p:txBody>
      </p:sp>
      <p:sp>
        <p:nvSpPr>
          <p:cNvPr id="5" name="Rectangle 4"/>
          <p:cNvSpPr/>
          <p:nvPr/>
        </p:nvSpPr>
        <p:spPr>
          <a:xfrm>
            <a:off x="144017" y="1628800"/>
            <a:ext cx="81003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prstClr val="black"/>
                </a:solidFill>
              </a:rPr>
              <a:t>Aflatoxin bio-control</a:t>
            </a:r>
            <a:endParaRPr lang="en-US" sz="3200" b="1" dirty="0"/>
          </a:p>
        </p:txBody>
      </p:sp>
      <p:pic>
        <p:nvPicPr>
          <p:cNvPr id="6146" name="Picture 2" descr="C:\Users\User\Pictures\2015-05-11 Kilosa - Biocontrol Stakeholder Workshop\Kilosa - Biocontrol Stakeholder Workshop 2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394146"/>
            <a:ext cx="409760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584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303" y="845840"/>
            <a:ext cx="8229600" cy="1143000"/>
          </a:xfrm>
        </p:spPr>
        <p:txBody>
          <a:bodyPr/>
          <a:lstStyle/>
          <a:p>
            <a:r>
              <a:rPr lang="en-US" i="1" dirty="0"/>
              <a:t>Aspergillus </a:t>
            </a:r>
            <a:r>
              <a:rPr lang="en-US" i="1" dirty="0" err="1"/>
              <a:t>flavus</a:t>
            </a:r>
            <a:r>
              <a:rPr lang="en-US" dirty="0"/>
              <a:t> life cycle</a:t>
            </a:r>
          </a:p>
        </p:txBody>
      </p:sp>
      <p:pic>
        <p:nvPicPr>
          <p:cNvPr id="3" name="Picture 2" descr="Life cycle of the fungus on maiz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5" y="1891410"/>
            <a:ext cx="3234258" cy="4849958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3140968"/>
            <a:ext cx="4856257" cy="1881577"/>
          </a:xfrm>
          <a:prstGeom prst="rect">
            <a:avLst/>
          </a:prstGeom>
          <a:noFill/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spcAft>
                <a:spcPct val="50000"/>
              </a:spcAft>
              <a:buFontTx/>
              <a:buNone/>
              <a:defRPr/>
            </a:pPr>
            <a:r>
              <a:rPr lang="en-GB" sz="2800" b="1" dirty="0">
                <a:solidFill>
                  <a:prstClr val="white"/>
                </a:solidFill>
                <a:effectLst>
                  <a:glow rad="596900">
                    <a:prstClr val="black">
                      <a:alpha val="98000"/>
                    </a:prstClr>
                  </a:glow>
                </a:effectLst>
              </a:rPr>
              <a:t>Atoxigenic strains will reach maize, instead of toxigenic strains  =  </a:t>
            </a:r>
            <a:r>
              <a:rPr lang="en-GB" sz="2800" b="1" dirty="0">
                <a:solidFill>
                  <a:srgbClr val="00B050"/>
                </a:solidFill>
                <a:effectLst>
                  <a:glow rad="596900">
                    <a:prstClr val="black">
                      <a:alpha val="98000"/>
                    </a:prstClr>
                  </a:glow>
                </a:effectLst>
              </a:rPr>
              <a:t>reduced </a:t>
            </a:r>
            <a:r>
              <a:rPr lang="en-GB" sz="2800" b="1" dirty="0">
                <a:solidFill>
                  <a:prstClr val="white"/>
                </a:solidFill>
                <a:effectLst>
                  <a:glow rad="596900">
                    <a:prstClr val="black">
                      <a:alpha val="98000"/>
                    </a:prstClr>
                  </a:glow>
                </a:effectLst>
              </a:rPr>
              <a:t>aflatoxin contamination</a:t>
            </a:r>
            <a:endParaRPr lang="en-GB" sz="2800" dirty="0">
              <a:solidFill>
                <a:prstClr val="white"/>
              </a:solidFill>
              <a:effectLst>
                <a:glow rad="596900">
                  <a:prstClr val="black">
                    <a:alpha val="98000"/>
                  </a:prstClr>
                </a:glow>
              </a:effectLst>
            </a:endParaRPr>
          </a:p>
          <a:p>
            <a:pPr marL="0" indent="0">
              <a:spcAft>
                <a:spcPct val="50000"/>
              </a:spcAft>
              <a:buFontTx/>
              <a:buNone/>
              <a:defRPr/>
            </a:pPr>
            <a:endParaRPr lang="en-GB" sz="2800" dirty="0">
              <a:solidFill>
                <a:prstClr val="white"/>
              </a:solidFill>
              <a:effectLst>
                <a:glow rad="596900">
                  <a:prstClr val="black">
                    <a:alpha val="84000"/>
                  </a:prst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126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122982" y="1208946"/>
            <a:ext cx="4690294" cy="2905853"/>
            <a:chOff x="76200" y="2362201"/>
            <a:chExt cx="4549490" cy="284588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6200" y="2362201"/>
              <a:ext cx="4549490" cy="2845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 40"/>
            <p:cNvGrpSpPr>
              <a:grpSpLocks/>
            </p:cNvGrpSpPr>
            <p:nvPr/>
          </p:nvGrpSpPr>
          <p:grpSpPr bwMode="auto">
            <a:xfrm>
              <a:off x="189937" y="3282106"/>
              <a:ext cx="4056629" cy="1925974"/>
              <a:chOff x="228600" y="3202675"/>
              <a:chExt cx="8153400" cy="3617225"/>
            </a:xfrm>
          </p:grpSpPr>
          <p:sp>
            <p:nvSpPr>
              <p:cNvPr id="14" name="Flowchart: Connector 13"/>
              <p:cNvSpPr/>
              <p:nvPr/>
            </p:nvSpPr>
            <p:spPr>
              <a:xfrm>
                <a:off x="4038600" y="4039128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lowchart: Connector 14"/>
              <p:cNvSpPr/>
              <p:nvPr/>
            </p:nvSpPr>
            <p:spPr>
              <a:xfrm>
                <a:off x="2095500" y="4039128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Flowchart: Connector 15"/>
              <p:cNvSpPr/>
              <p:nvPr/>
            </p:nvSpPr>
            <p:spPr>
              <a:xfrm>
                <a:off x="381000" y="4039128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Flowchart: Connector 16"/>
              <p:cNvSpPr/>
              <p:nvPr/>
            </p:nvSpPr>
            <p:spPr>
              <a:xfrm>
                <a:off x="7315200" y="4039128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Flowchart: Connector 17"/>
              <p:cNvSpPr/>
              <p:nvPr/>
            </p:nvSpPr>
            <p:spPr>
              <a:xfrm>
                <a:off x="6019800" y="4953355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Flowchart: Connector 18"/>
              <p:cNvSpPr/>
              <p:nvPr/>
            </p:nvSpPr>
            <p:spPr>
              <a:xfrm>
                <a:off x="4038600" y="5486653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Flowchart: Connector 19"/>
              <p:cNvSpPr/>
              <p:nvPr/>
            </p:nvSpPr>
            <p:spPr>
              <a:xfrm>
                <a:off x="2628900" y="5753303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lowchart: Connector 20"/>
              <p:cNvSpPr/>
              <p:nvPr/>
            </p:nvSpPr>
            <p:spPr>
              <a:xfrm>
                <a:off x="1219200" y="5486653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lowchart: Connector 21"/>
              <p:cNvSpPr/>
              <p:nvPr/>
            </p:nvSpPr>
            <p:spPr>
              <a:xfrm>
                <a:off x="228600" y="6019952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lowchart: Connector 22"/>
              <p:cNvSpPr/>
              <p:nvPr/>
            </p:nvSpPr>
            <p:spPr>
              <a:xfrm>
                <a:off x="7848600" y="6019952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lowchart: Connector 23"/>
              <p:cNvSpPr/>
              <p:nvPr/>
            </p:nvSpPr>
            <p:spPr>
              <a:xfrm>
                <a:off x="6553200" y="6286601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lowchart: Connector 24"/>
              <p:cNvSpPr/>
              <p:nvPr/>
            </p:nvSpPr>
            <p:spPr>
              <a:xfrm>
                <a:off x="1295400" y="4305777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Flowchart: Connector 25"/>
              <p:cNvSpPr/>
              <p:nvPr/>
            </p:nvSpPr>
            <p:spPr>
              <a:xfrm>
                <a:off x="3678238" y="3202675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Flowchart: Connector 26"/>
              <p:cNvSpPr/>
              <p:nvPr/>
            </p:nvSpPr>
            <p:spPr>
              <a:xfrm>
                <a:off x="6746875" y="4694642"/>
                <a:ext cx="533400" cy="534885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Flowchart: Connector 27"/>
              <p:cNvSpPr/>
              <p:nvPr/>
            </p:nvSpPr>
            <p:spPr>
              <a:xfrm>
                <a:off x="6858000" y="5410468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Flowchart: Connector 28"/>
              <p:cNvSpPr/>
              <p:nvPr/>
            </p:nvSpPr>
            <p:spPr>
              <a:xfrm>
                <a:off x="3124200" y="4191499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Flowchart: Connector 29"/>
              <p:cNvSpPr/>
              <p:nvPr/>
            </p:nvSpPr>
            <p:spPr>
              <a:xfrm>
                <a:off x="5067300" y="3772479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Flowchart: Connector 30"/>
              <p:cNvSpPr/>
              <p:nvPr/>
            </p:nvSpPr>
            <p:spPr>
              <a:xfrm>
                <a:off x="6019800" y="3658200"/>
                <a:ext cx="533400" cy="533299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41"/>
            <p:cNvGrpSpPr>
              <a:grpSpLocks/>
            </p:cNvGrpSpPr>
            <p:nvPr/>
          </p:nvGrpSpPr>
          <p:grpSpPr bwMode="auto">
            <a:xfrm>
              <a:off x="986098" y="3910012"/>
              <a:ext cx="3393161" cy="1196656"/>
              <a:chOff x="1828800" y="4457700"/>
              <a:chExt cx="6819900" cy="2247900"/>
            </a:xfrm>
          </p:grpSpPr>
          <p:sp>
            <p:nvSpPr>
              <p:cNvPr id="9" name="Flowchart: Connector 8"/>
              <p:cNvSpPr/>
              <p:nvPr/>
            </p:nvSpPr>
            <p:spPr>
              <a:xfrm>
                <a:off x="8115300" y="4686300"/>
                <a:ext cx="533400" cy="533400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Flowchart: Connector 9"/>
              <p:cNvSpPr/>
              <p:nvPr/>
            </p:nvSpPr>
            <p:spPr>
              <a:xfrm>
                <a:off x="4800600" y="4457700"/>
                <a:ext cx="533400" cy="533400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lowchart: Connector 10"/>
              <p:cNvSpPr/>
              <p:nvPr/>
            </p:nvSpPr>
            <p:spPr>
              <a:xfrm>
                <a:off x="3195638" y="5056188"/>
                <a:ext cx="533400" cy="533400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lowchart: Connector 11"/>
              <p:cNvSpPr/>
              <p:nvPr/>
            </p:nvSpPr>
            <p:spPr>
              <a:xfrm>
                <a:off x="4800600" y="6172200"/>
                <a:ext cx="533400" cy="533400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lowchart: Connector 12"/>
              <p:cNvSpPr/>
              <p:nvPr/>
            </p:nvSpPr>
            <p:spPr>
              <a:xfrm>
                <a:off x="1828800" y="6019800"/>
                <a:ext cx="533400" cy="533400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4866816" y="1208946"/>
            <a:ext cx="4323966" cy="2905854"/>
            <a:chOff x="332357" y="970291"/>
            <a:chExt cx="9282113" cy="6172200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357" y="970291"/>
              <a:ext cx="9282113" cy="6172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4" name="Group 1"/>
            <p:cNvGrpSpPr>
              <a:grpSpLocks/>
            </p:cNvGrpSpPr>
            <p:nvPr/>
          </p:nvGrpSpPr>
          <p:grpSpPr bwMode="auto">
            <a:xfrm>
              <a:off x="381000" y="3194050"/>
              <a:ext cx="8342313" cy="2978150"/>
              <a:chOff x="381000" y="3193757"/>
              <a:chExt cx="8342313" cy="2978443"/>
            </a:xfrm>
          </p:grpSpPr>
          <p:sp>
            <p:nvSpPr>
              <p:cNvPr id="35" name="Flowchart: Connector 34"/>
              <p:cNvSpPr/>
              <p:nvPr/>
            </p:nvSpPr>
            <p:spPr>
              <a:xfrm>
                <a:off x="6705600" y="5638748"/>
                <a:ext cx="533400" cy="533452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Flowchart: Connector 35"/>
              <p:cNvSpPr/>
              <p:nvPr/>
            </p:nvSpPr>
            <p:spPr>
              <a:xfrm>
                <a:off x="8189913" y="4692504"/>
                <a:ext cx="533400" cy="533452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lowchart: Connector 36"/>
              <p:cNvSpPr/>
              <p:nvPr/>
            </p:nvSpPr>
            <p:spPr>
              <a:xfrm>
                <a:off x="5791200" y="3733560"/>
                <a:ext cx="533400" cy="533452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lowchart: Connector 37"/>
              <p:cNvSpPr/>
              <p:nvPr/>
            </p:nvSpPr>
            <p:spPr>
              <a:xfrm>
                <a:off x="3543300" y="3466834"/>
                <a:ext cx="533400" cy="533452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lowchart: Connector 38"/>
              <p:cNvSpPr/>
              <p:nvPr/>
            </p:nvSpPr>
            <p:spPr>
              <a:xfrm>
                <a:off x="4800600" y="3200108"/>
                <a:ext cx="533400" cy="533452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Flowchart: Connector 39"/>
              <p:cNvSpPr/>
              <p:nvPr/>
            </p:nvSpPr>
            <p:spPr>
              <a:xfrm>
                <a:off x="6705600" y="3476360"/>
                <a:ext cx="533400" cy="533452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lowchart: Connector 40"/>
              <p:cNvSpPr/>
              <p:nvPr/>
            </p:nvSpPr>
            <p:spPr>
              <a:xfrm>
                <a:off x="5791200" y="5021150"/>
                <a:ext cx="533400" cy="533452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Flowchart: Connector 41"/>
              <p:cNvSpPr/>
              <p:nvPr/>
            </p:nvSpPr>
            <p:spPr>
              <a:xfrm>
                <a:off x="6972300" y="4419428"/>
                <a:ext cx="533400" cy="533452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Flowchart: Connector 42"/>
              <p:cNvSpPr/>
              <p:nvPr/>
            </p:nvSpPr>
            <p:spPr bwMode="auto">
              <a:xfrm>
                <a:off x="7448550" y="3727209"/>
                <a:ext cx="533400" cy="533452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lowchart: Connector 43"/>
              <p:cNvSpPr/>
              <p:nvPr/>
            </p:nvSpPr>
            <p:spPr bwMode="auto">
              <a:xfrm>
                <a:off x="2286000" y="3193757"/>
                <a:ext cx="533400" cy="533452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Flowchart: Connector 44"/>
              <p:cNvSpPr/>
              <p:nvPr/>
            </p:nvSpPr>
            <p:spPr bwMode="auto">
              <a:xfrm>
                <a:off x="3521075" y="4474996"/>
                <a:ext cx="533400" cy="533452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Flowchart: Connector 45"/>
              <p:cNvSpPr/>
              <p:nvPr/>
            </p:nvSpPr>
            <p:spPr bwMode="auto">
              <a:xfrm>
                <a:off x="4133850" y="5213256"/>
                <a:ext cx="533400" cy="533452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Flowchart: Connector 46"/>
              <p:cNvSpPr/>
              <p:nvPr/>
            </p:nvSpPr>
            <p:spPr bwMode="auto">
              <a:xfrm>
                <a:off x="1162050" y="5060841"/>
                <a:ext cx="533400" cy="533452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Flowchart: Connector 47"/>
              <p:cNvSpPr/>
              <p:nvPr/>
            </p:nvSpPr>
            <p:spPr>
              <a:xfrm>
                <a:off x="762000" y="4406726"/>
                <a:ext cx="533400" cy="533452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Flowchart: Connector 48"/>
              <p:cNvSpPr/>
              <p:nvPr/>
            </p:nvSpPr>
            <p:spPr>
              <a:xfrm>
                <a:off x="4498975" y="4406726"/>
                <a:ext cx="533400" cy="533452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Flowchart: Connector 49"/>
              <p:cNvSpPr/>
              <p:nvPr/>
            </p:nvSpPr>
            <p:spPr>
              <a:xfrm>
                <a:off x="2362200" y="4673453"/>
                <a:ext cx="533400" cy="533452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Flowchart: Connector 50"/>
              <p:cNvSpPr/>
              <p:nvPr/>
            </p:nvSpPr>
            <p:spPr>
              <a:xfrm>
                <a:off x="381000" y="3454133"/>
                <a:ext cx="533400" cy="533452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Flowchart: Connector 51"/>
              <p:cNvSpPr/>
              <p:nvPr/>
            </p:nvSpPr>
            <p:spPr>
              <a:xfrm>
                <a:off x="3276600" y="5359320"/>
                <a:ext cx="533400" cy="533452"/>
              </a:xfrm>
              <a:prstGeom prst="flowChartConnector">
                <a:avLst/>
              </a:prstGeom>
              <a:solidFill>
                <a:srgbClr val="99FF66"/>
              </a:solidFill>
              <a:ln>
                <a:solidFill>
                  <a:srgbClr val="D60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Flowchart: Connector 52"/>
              <p:cNvSpPr/>
              <p:nvPr/>
            </p:nvSpPr>
            <p:spPr>
              <a:xfrm>
                <a:off x="1752600" y="3822469"/>
                <a:ext cx="533400" cy="533452"/>
              </a:xfrm>
              <a:prstGeom prst="flowChartConnector">
                <a:avLst/>
              </a:prstGeom>
              <a:solidFill>
                <a:srgbClr val="FF330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5" name="TextBox 54"/>
          <p:cNvSpPr txBox="1"/>
          <p:nvPr/>
        </p:nvSpPr>
        <p:spPr>
          <a:xfrm>
            <a:off x="174730" y="1236535"/>
            <a:ext cx="4039595" cy="46166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glow rad="393700">
                    <a:srgbClr val="1F497D">
                      <a:alpha val="94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High aflatoxin  contamination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813276" y="1236534"/>
            <a:ext cx="3962371" cy="830997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00B050"/>
                </a:solidFill>
                <a:effectLst>
                  <a:glow rad="393700">
                    <a:srgbClr val="1F497D">
                      <a:alpha val="94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Little to No aflatoxin  contamination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85154" y="747281"/>
            <a:ext cx="2409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Non treated Field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843384" y="747281"/>
            <a:ext cx="1837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Treated Field</a:t>
            </a:r>
          </a:p>
        </p:txBody>
      </p:sp>
      <p:sp>
        <p:nvSpPr>
          <p:cNvPr id="59" name="Title 1"/>
          <p:cNvSpPr txBox="1">
            <a:spLocks/>
          </p:cNvSpPr>
          <p:nvPr/>
        </p:nvSpPr>
        <p:spPr bwMode="auto">
          <a:xfrm>
            <a:off x="1600200" y="33338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dirty="0">
                <a:solidFill>
                  <a:prstClr val="white"/>
                </a:solidFill>
                <a:cs typeface="Arial" charset="0"/>
              </a:rPr>
              <a:t>Competitive exclusion</a:t>
            </a:r>
            <a:endParaRPr lang="en-US" sz="4000" dirty="0">
              <a:solidFill>
                <a:prstClr val="black"/>
              </a:solidFill>
              <a:cs typeface="Arial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1467682" y="4343400"/>
            <a:ext cx="5314118" cy="2314596"/>
            <a:chOff x="152401" y="838200"/>
            <a:chExt cx="5638800" cy="2743200"/>
          </a:xfrm>
        </p:grpSpPr>
        <p:grpSp>
          <p:nvGrpSpPr>
            <p:cNvPr id="61" name="Group 60"/>
            <p:cNvGrpSpPr/>
            <p:nvPr/>
          </p:nvGrpSpPr>
          <p:grpSpPr>
            <a:xfrm>
              <a:off x="152401" y="838200"/>
              <a:ext cx="5638800" cy="2743200"/>
              <a:chOff x="152401" y="838200"/>
              <a:chExt cx="5638800" cy="2743200"/>
            </a:xfrm>
          </p:grpSpPr>
          <p:pic>
            <p:nvPicPr>
              <p:cNvPr id="63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01" y="838200"/>
                <a:ext cx="5638800" cy="27432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4" name="TextBox 63"/>
              <p:cNvSpPr txBox="1"/>
              <p:nvPr/>
            </p:nvSpPr>
            <p:spPr>
              <a:xfrm>
                <a:off x="2971800" y="1266804"/>
                <a:ext cx="2720617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400" dirty="0">
                    <a:solidFill>
                      <a:srgbClr val="000000"/>
                    </a:solidFill>
                    <a:effectLst>
                      <a:glow rad="127000">
                        <a:srgbClr val="FFFFFF"/>
                      </a:glow>
                    </a:effectLst>
                    <a:latin typeface="Arial" charset="0"/>
                    <a:cs typeface="Arial" pitchFamily="34" charset="0"/>
                  </a:rPr>
                  <a:t>Deadly (3,700 ppb &amp; 2,270 ppb)</a:t>
                </a: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2302807" y="1648690"/>
                <a:ext cx="830677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400" dirty="0">
                    <a:solidFill>
                      <a:srgbClr val="000000"/>
                    </a:solidFill>
                    <a:effectLst>
                      <a:glow rad="127000">
                        <a:srgbClr val="FFFFFF"/>
                      </a:glow>
                    </a:effectLst>
                    <a:latin typeface="Arial" charset="0"/>
                    <a:cs typeface="Arial" pitchFamily="34" charset="0"/>
                  </a:rPr>
                  <a:t>533 ppb</a:t>
                </a:r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4939904" y="2155984"/>
              <a:ext cx="756938" cy="461665"/>
            </a:xfrm>
            <a:prstGeom prst="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400" dirty="0">
                  <a:solidFill>
                    <a:prstClr val="white"/>
                  </a:solidFill>
                </a:rPr>
                <a:t>Hola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3450378" y="2074380"/>
            <a:ext cx="85388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toxigenic</a:t>
            </a:r>
          </a:p>
        </p:txBody>
      </p:sp>
      <p:cxnSp>
        <p:nvCxnSpPr>
          <p:cNvPr id="71" name="Straight Arrow Connector 70"/>
          <p:cNvCxnSpPr>
            <a:stCxn id="70" idx="1"/>
          </p:cNvCxnSpPr>
          <p:nvPr/>
        </p:nvCxnSpPr>
        <p:spPr>
          <a:xfrm flipH="1">
            <a:off x="3372264" y="2228269"/>
            <a:ext cx="78114" cy="1925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8011889" y="2037680"/>
            <a:ext cx="94038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err="1"/>
              <a:t>atoxigenic</a:t>
            </a:r>
            <a:endParaRPr lang="en-US" sz="1400" b="1" dirty="0"/>
          </a:p>
        </p:txBody>
      </p:sp>
      <p:cxnSp>
        <p:nvCxnSpPr>
          <p:cNvPr id="73" name="Straight Arrow Connector 72"/>
          <p:cNvCxnSpPr>
            <a:stCxn id="72" idx="1"/>
          </p:cNvCxnSpPr>
          <p:nvPr/>
        </p:nvCxnSpPr>
        <p:spPr>
          <a:xfrm flipH="1">
            <a:off x="7933775" y="2191569"/>
            <a:ext cx="78114" cy="192514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741252" y="3544121"/>
            <a:ext cx="85388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toxigenic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743905" y="3473332"/>
            <a:ext cx="9554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atoxigenic</a:t>
            </a:r>
            <a:endParaRPr lang="en-US" sz="1400" b="1" dirty="0"/>
          </a:p>
        </p:txBody>
      </p:sp>
      <p:cxnSp>
        <p:nvCxnSpPr>
          <p:cNvPr id="79" name="Straight Arrow Connector 78"/>
          <p:cNvCxnSpPr>
            <a:stCxn id="78" idx="1"/>
          </p:cNvCxnSpPr>
          <p:nvPr/>
        </p:nvCxnSpPr>
        <p:spPr>
          <a:xfrm flipH="1">
            <a:off x="2665791" y="3597323"/>
            <a:ext cx="78114" cy="153658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stCxn id="76" idx="0"/>
          </p:cNvCxnSpPr>
          <p:nvPr/>
        </p:nvCxnSpPr>
        <p:spPr>
          <a:xfrm flipV="1">
            <a:off x="7168196" y="3367254"/>
            <a:ext cx="241560" cy="1768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43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549275"/>
            <a:ext cx="7162800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600200" y="33338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Biocontrol</a:t>
            </a:r>
            <a:r>
              <a:rPr lang="en-US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with </a:t>
            </a:r>
            <a:r>
              <a:rPr lang="en-US" sz="36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Atoxigenic</a:t>
            </a:r>
            <a:r>
              <a:rPr lang="en-US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strains </a:t>
            </a:r>
            <a:endParaRPr lang="en-US" sz="36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Freeform 5"/>
          <p:cNvSpPr/>
          <p:nvPr/>
        </p:nvSpPr>
        <p:spPr>
          <a:xfrm rot="21446491">
            <a:off x="1174481" y="911099"/>
            <a:ext cx="6715034" cy="1560401"/>
          </a:xfrm>
          <a:custGeom>
            <a:avLst/>
            <a:gdLst>
              <a:gd name="connsiteX0" fmla="*/ 0 w 4986215"/>
              <a:gd name="connsiteY0" fmla="*/ 2305539 h 2468909"/>
              <a:gd name="connsiteX1" fmla="*/ 3001108 w 4986215"/>
              <a:gd name="connsiteY1" fmla="*/ 2227385 h 2468909"/>
              <a:gd name="connsiteX2" fmla="*/ 4986215 w 4986215"/>
              <a:gd name="connsiteY2" fmla="*/ 0 h 2468909"/>
              <a:gd name="connsiteX3" fmla="*/ 4986215 w 4986215"/>
              <a:gd name="connsiteY3" fmla="*/ 0 h 2468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6215" h="2468909">
                <a:moveTo>
                  <a:pt x="0" y="2305539"/>
                </a:moveTo>
                <a:cubicBezTo>
                  <a:pt x="1085036" y="2458590"/>
                  <a:pt x="2170072" y="2611642"/>
                  <a:pt x="3001108" y="2227385"/>
                </a:cubicBezTo>
                <a:cubicBezTo>
                  <a:pt x="3832144" y="1843128"/>
                  <a:pt x="4986215" y="0"/>
                  <a:pt x="4986215" y="0"/>
                </a:cubicBezTo>
                <a:lnTo>
                  <a:pt x="4986215" y="0"/>
                </a:lnTo>
              </a:path>
            </a:pathLst>
          </a:custGeom>
          <a:ln w="101600">
            <a:solidFill>
              <a:srgbClr val="FF0000"/>
            </a:solidFill>
          </a:ln>
          <a:effectLst>
            <a:glow rad="139700">
              <a:schemeClr val="tx1">
                <a:alpha val="8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2" name="Down Arrow 1"/>
          <p:cNvSpPr/>
          <p:nvPr/>
        </p:nvSpPr>
        <p:spPr>
          <a:xfrm rot="20895200">
            <a:off x="4016375" y="954088"/>
            <a:ext cx="439738" cy="143510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4122738"/>
            <a:ext cx="7162800" cy="258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Freeform 13"/>
          <p:cNvSpPr/>
          <p:nvPr/>
        </p:nvSpPr>
        <p:spPr>
          <a:xfrm rot="21446491">
            <a:off x="1186749" y="4581232"/>
            <a:ext cx="6715034" cy="1560401"/>
          </a:xfrm>
          <a:custGeom>
            <a:avLst/>
            <a:gdLst>
              <a:gd name="connsiteX0" fmla="*/ 0 w 4986215"/>
              <a:gd name="connsiteY0" fmla="*/ 2305539 h 2468909"/>
              <a:gd name="connsiteX1" fmla="*/ 3001108 w 4986215"/>
              <a:gd name="connsiteY1" fmla="*/ 2227385 h 2468909"/>
              <a:gd name="connsiteX2" fmla="*/ 4986215 w 4986215"/>
              <a:gd name="connsiteY2" fmla="*/ 0 h 2468909"/>
              <a:gd name="connsiteX3" fmla="*/ 4986215 w 4986215"/>
              <a:gd name="connsiteY3" fmla="*/ 0 h 2468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6215" h="2468909">
                <a:moveTo>
                  <a:pt x="0" y="2305539"/>
                </a:moveTo>
                <a:cubicBezTo>
                  <a:pt x="1085036" y="2458590"/>
                  <a:pt x="2170072" y="2611642"/>
                  <a:pt x="3001108" y="2227385"/>
                </a:cubicBezTo>
                <a:cubicBezTo>
                  <a:pt x="3832144" y="1843128"/>
                  <a:pt x="4986215" y="0"/>
                  <a:pt x="4986215" y="0"/>
                </a:cubicBezTo>
                <a:lnTo>
                  <a:pt x="4986215" y="0"/>
                </a:lnTo>
              </a:path>
            </a:pathLst>
          </a:custGeom>
          <a:ln w="101600">
            <a:gradFill>
              <a:gsLst>
                <a:gs pos="0">
                  <a:srgbClr val="00B050"/>
                </a:gs>
                <a:gs pos="82000">
                  <a:srgbClr val="00B050"/>
                </a:gs>
                <a:gs pos="100000">
                  <a:srgbClr val="FF0000"/>
                </a:gs>
              </a:gsLst>
              <a:lin ang="5400000" scaled="0"/>
            </a:gradFill>
          </a:ln>
          <a:effectLst>
            <a:glow rad="139700">
              <a:schemeClr val="tx1">
                <a:alpha val="8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938" y="4343400"/>
            <a:ext cx="1150937" cy="1512888"/>
          </a:xfrm>
          <a:prstGeom prst="rect">
            <a:avLst/>
          </a:prstGeom>
          <a:noFill/>
          <a:ln w="317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0" y="3048000"/>
            <a:ext cx="6248400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dirty="0">
                <a:solidFill>
                  <a:srgbClr val="EEECE1"/>
                </a:solidFill>
                <a:effectLst>
                  <a:glow rad="635000">
                    <a:srgbClr val="0070C0">
                      <a:alpha val="8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Crop fungal content is the same in treated and untreated fields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dirty="0" err="1">
                <a:solidFill>
                  <a:srgbClr val="EEECE1"/>
                </a:solidFill>
                <a:effectLst>
                  <a:glow rad="635000">
                    <a:srgbClr val="0070C0">
                      <a:alpha val="8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Aflatoxin</a:t>
            </a:r>
            <a:r>
              <a:rPr lang="en-GB" sz="2800" b="1" dirty="0">
                <a:solidFill>
                  <a:srgbClr val="EEECE1"/>
                </a:solidFill>
                <a:effectLst>
                  <a:glow rad="635000">
                    <a:srgbClr val="0070C0">
                      <a:alpha val="8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reduced by &gt;80%</a:t>
            </a:r>
          </a:p>
        </p:txBody>
      </p:sp>
      <p:sp>
        <p:nvSpPr>
          <p:cNvPr id="16" name="Bent-Up Arrow 15"/>
          <p:cNvSpPr/>
          <p:nvPr/>
        </p:nvSpPr>
        <p:spPr>
          <a:xfrm rot="10800000" flipH="1">
            <a:off x="1951038" y="4813300"/>
            <a:ext cx="2743200" cy="1054100"/>
          </a:xfrm>
          <a:prstGeom prst="bentUpArrow">
            <a:avLst>
              <a:gd name="adj1" fmla="val 18148"/>
              <a:gd name="adj2" fmla="val 25000"/>
              <a:gd name="adj3" fmla="val 212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2725" y="792163"/>
            <a:ext cx="25146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Non-treated Field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8600" y="3805238"/>
            <a:ext cx="23622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Treated Field</a:t>
            </a:r>
          </a:p>
        </p:txBody>
      </p:sp>
    </p:spTree>
    <p:extLst>
      <p:ext uri="{BB962C8B-B14F-4D97-AF65-F5344CB8AC3E}">
        <p14:creationId xmlns:p14="http://schemas.microsoft.com/office/powerpoint/2010/main" val="1288530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996" y="692696"/>
            <a:ext cx="7272808" cy="720080"/>
          </a:xfrm>
        </p:spPr>
        <p:txBody>
          <a:bodyPr/>
          <a:lstStyle/>
          <a:p>
            <a:r>
              <a:rPr lang="en-US" sz="3600" b="1" dirty="0" err="1"/>
              <a:t>Aflasafe</a:t>
            </a:r>
            <a:r>
              <a:rPr lang="en-US" sz="3600" b="1" dirty="0"/>
              <a:t> Development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8792" y="4001331"/>
            <a:ext cx="4625608" cy="2740036"/>
            <a:chOff x="-428630" y="3733800"/>
            <a:chExt cx="5223547" cy="294227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428630" y="3733800"/>
              <a:ext cx="5223547" cy="2942276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52401" y="6096000"/>
              <a:ext cx="1838241" cy="363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FFFF"/>
                  </a:solidFill>
                </a:rPr>
                <a:t>Coating sorghum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181600" y="1495237"/>
            <a:ext cx="3825166" cy="2506096"/>
            <a:chOff x="5187544" y="762001"/>
            <a:chExt cx="3804056" cy="2795164"/>
          </a:xfrm>
        </p:grpSpPr>
        <p:pic>
          <p:nvPicPr>
            <p:cNvPr id="9" name="Picture 8" descr="C:\Users\Emmanuel\Desktop\AFLASAFE\DCIM\FOTO\biocontrol production\DSCN0907.JPG"/>
            <p:cNvPicPr/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187544" y="762001"/>
              <a:ext cx="3804056" cy="27951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6255327" y="3120734"/>
              <a:ext cx="25763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FFFF"/>
                  </a:solidFill>
                </a:rPr>
                <a:t>Sterilizing sorghum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1099" y="4188696"/>
            <a:ext cx="4016959" cy="22595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05400" y="6372036"/>
            <a:ext cx="399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Packaged  Product ready for trials </a:t>
            </a:r>
          </a:p>
        </p:txBody>
      </p:sp>
      <p:graphicFrame>
        <p:nvGraphicFramePr>
          <p:cNvPr id="13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6667360"/>
              </p:ext>
            </p:extLst>
          </p:nvPr>
        </p:nvGraphicFramePr>
        <p:xfrm>
          <a:off x="152400" y="1340768"/>
          <a:ext cx="4876800" cy="2592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906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3104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Aflasafe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TZ01 (Region-specific)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Aflasafe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TZ02 (Tanzania specific)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5631">
                <a:tc>
                  <a:txBody>
                    <a:bodyPr/>
                    <a:lstStyle/>
                    <a:p>
                      <a:pPr marL="4572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S/N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Isolate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Haplotype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Isolate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Haplotype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5631"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TMS199-3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BOWAGA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TMS64-1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BOHAMA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4200"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TGS364-2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BOHIYA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TGS55-6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BAQARA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4423"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TMH 30-8      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BOHOCO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TMS205-5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BAQEDA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32620"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TMH104-9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BOPAJI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TMS137-3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2880" marR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BOHAJU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31588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794792"/>
            <a:ext cx="7352872" cy="762000"/>
          </a:xfrm>
        </p:spPr>
        <p:txBody>
          <a:bodyPr>
            <a:normAutofit/>
          </a:bodyPr>
          <a:lstStyle/>
          <a:p>
            <a:r>
              <a:rPr lang="en-US" sz="4000" b="1" dirty="0" err="1">
                <a:solidFill>
                  <a:schemeClr val="tx1"/>
                </a:solidFill>
              </a:rPr>
              <a:t>Aflasafe</a:t>
            </a:r>
            <a:r>
              <a:rPr lang="en-US" sz="4000" b="1" dirty="0">
                <a:solidFill>
                  <a:schemeClr val="tx1"/>
                </a:solidFill>
              </a:rPr>
              <a:t> efficacy results 2016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655142"/>
              </p:ext>
            </p:extLst>
          </p:nvPr>
        </p:nvGraphicFramePr>
        <p:xfrm>
          <a:off x="539552" y="1556792"/>
          <a:ext cx="8077198" cy="51865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5912">
                  <a:extLst>
                    <a:ext uri="{9D8B030D-6E8A-4147-A177-3AD203B41FA5}">
                      <a16:colId xmlns="" xmlns:a16="http://schemas.microsoft.com/office/drawing/2014/main" val="3797514778"/>
                    </a:ext>
                  </a:extLst>
                </a:gridCol>
                <a:gridCol w="1345912">
                  <a:extLst>
                    <a:ext uri="{9D8B030D-6E8A-4147-A177-3AD203B41FA5}">
                      <a16:colId xmlns="" xmlns:a16="http://schemas.microsoft.com/office/drawing/2014/main" val="2220979118"/>
                    </a:ext>
                  </a:extLst>
                </a:gridCol>
                <a:gridCol w="1345912">
                  <a:extLst>
                    <a:ext uri="{9D8B030D-6E8A-4147-A177-3AD203B41FA5}">
                      <a16:colId xmlns="" xmlns:a16="http://schemas.microsoft.com/office/drawing/2014/main" val="2184057951"/>
                    </a:ext>
                  </a:extLst>
                </a:gridCol>
                <a:gridCol w="1345912">
                  <a:extLst>
                    <a:ext uri="{9D8B030D-6E8A-4147-A177-3AD203B41FA5}">
                      <a16:colId xmlns="" xmlns:a16="http://schemas.microsoft.com/office/drawing/2014/main" val="2277097453"/>
                    </a:ext>
                  </a:extLst>
                </a:gridCol>
                <a:gridCol w="1474352">
                  <a:extLst>
                    <a:ext uri="{9D8B030D-6E8A-4147-A177-3AD203B41FA5}">
                      <a16:colId xmlns="" xmlns:a16="http://schemas.microsoft.com/office/drawing/2014/main" val="4010897641"/>
                    </a:ext>
                  </a:extLst>
                </a:gridCol>
                <a:gridCol w="1219198">
                  <a:extLst>
                    <a:ext uri="{9D8B030D-6E8A-4147-A177-3AD203B41FA5}">
                      <a16:colId xmlns="" xmlns:a16="http://schemas.microsoft.com/office/drawing/2014/main" val="1754030945"/>
                    </a:ext>
                  </a:extLst>
                </a:gridCol>
              </a:tblGrid>
              <a:tr h="7974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Region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District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Crop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Treatment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Mean Aflatoxin (ppb)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Reduction (%)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79541733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Morogoro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Kilosa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Maize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Treated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51.8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939662439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Control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020106982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Kilombero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Maize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Treated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95.6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762152563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Control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11.9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40844756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59205354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Manyara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Babati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Maize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Treated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77.7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529314648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Control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8.5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641473294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185835022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Dodoma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Mpwapwa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Groundnut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Treated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145.8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57.3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148229395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Control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341.4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51273504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Kibaigwa Township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Maize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Treated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75.8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175778458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Control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9.1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258980590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459665811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Mtwara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Masasi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Groundnut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Treated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21.9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94.6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103688378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Control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401.0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452135826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Nanyumbo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Groundnut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Treated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57.4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82.5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900634866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Control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326.8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508706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812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4384" y="908720"/>
            <a:ext cx="6858000" cy="821806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is </a:t>
            </a:r>
            <a:r>
              <a:rPr lang="en-US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Aflatoxin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041" y="1988840"/>
            <a:ext cx="6208159" cy="4539279"/>
          </a:xfrm>
        </p:spPr>
        <p:txBody>
          <a:bodyPr/>
          <a:lstStyle/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Aflatoxin is a poison produced by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Aspergillus spp. </a:t>
            </a:r>
          </a:p>
          <a:p>
            <a:pPr lvl="1"/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flavus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parasiticus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Aspergillus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is found in the soil and on dead &amp; decaying organic matter</a:t>
            </a:r>
          </a:p>
          <a:p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Aflatoxin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colourless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– can not be seen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Grain with no visible signs of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flavus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can contain high amounts of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aflatoxin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Laboratory tests only way to determine presence of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aflatoxins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5562517" y="2651083"/>
            <a:ext cx="4003914" cy="2672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2101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76200"/>
            <a:ext cx="6602858" cy="609600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Aflasafe</a:t>
            </a:r>
            <a:r>
              <a:rPr lang="en-US" b="1" dirty="0">
                <a:solidFill>
                  <a:schemeClr val="bg1"/>
                </a:solidFill>
              </a:rPr>
              <a:t> Trials - 2017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3400" y="797560"/>
          <a:ext cx="8229600" cy="606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="" xmlns:a16="http://schemas.microsoft.com/office/drawing/2014/main" val="3930748167"/>
                    </a:ext>
                  </a:extLst>
                </a:gridCol>
                <a:gridCol w="2057400">
                  <a:extLst>
                    <a:ext uri="{9D8B030D-6E8A-4147-A177-3AD203B41FA5}">
                      <a16:colId xmlns="" xmlns:a16="http://schemas.microsoft.com/office/drawing/2014/main" val="1100070953"/>
                    </a:ext>
                  </a:extLst>
                </a:gridCol>
                <a:gridCol w="2057400">
                  <a:extLst>
                    <a:ext uri="{9D8B030D-6E8A-4147-A177-3AD203B41FA5}">
                      <a16:colId xmlns="" xmlns:a16="http://schemas.microsoft.com/office/drawing/2014/main" val="2617480241"/>
                    </a:ext>
                  </a:extLst>
                </a:gridCol>
                <a:gridCol w="2057400">
                  <a:extLst>
                    <a:ext uri="{9D8B030D-6E8A-4147-A177-3AD203B41FA5}">
                      <a16:colId xmlns="" xmlns:a16="http://schemas.microsoft.com/office/drawing/2014/main" val="38224775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District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Trails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Observation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69737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Songwe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Mbozi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Treated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52510693"/>
                  </a:ext>
                </a:extLst>
              </a:tr>
              <a:tr h="370840">
                <a:tc rowSpan="8">
                  <a:txBody>
                    <a:bodyPr/>
                    <a:lstStyle/>
                    <a:p>
                      <a:pPr algn="ctr"/>
                      <a:endParaRPr lang="en-GB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Dodoma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Mpwapwa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(G)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fields same of 2016 season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81416268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Kongwa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(G)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21964628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Kongwa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428093886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Kiteto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82382874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Kondoa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2017621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Chemba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239042485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Chiamwino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8538478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Kibaigwa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GB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treated in 2017 and 10 from 2016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98438135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endParaRPr lang="en-GB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Morogoro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Kilosa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fields same of 2016 season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329906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Kilombero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fields same of 2016 season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94803760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endParaRPr lang="en-GB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Mtwara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Masasi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(G)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5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84154498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Nanyumbo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(G)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08802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39063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12686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80598" y="3722071"/>
            <a:ext cx="3035169" cy="17072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3645024"/>
            <a:ext cx="3094219" cy="23206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150" y="1528841"/>
            <a:ext cx="3762103" cy="21161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150" y="3717032"/>
            <a:ext cx="2998210" cy="22486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1031" y="1267940"/>
            <a:ext cx="3762103" cy="21161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87624" y="257392"/>
            <a:ext cx="53222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Snap shot of activities</a:t>
            </a:r>
          </a:p>
        </p:txBody>
      </p:sp>
    </p:spTree>
    <p:extLst>
      <p:ext uri="{BB962C8B-B14F-4D97-AF65-F5344CB8AC3E}">
        <p14:creationId xmlns:p14="http://schemas.microsoft.com/office/powerpoint/2010/main" val="16155704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1268760"/>
            <a:ext cx="5486400" cy="6858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Way Forward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636912"/>
            <a:ext cx="8496944" cy="3744416"/>
          </a:xfrm>
        </p:spPr>
        <p:txBody>
          <a:bodyPr>
            <a:normAutofit/>
          </a:bodyPr>
          <a:lstStyle/>
          <a:p>
            <a:r>
              <a:rPr lang="en-US" sz="2400" dirty="0"/>
              <a:t>Aflatoxin sensitization meetings (</a:t>
            </a:r>
            <a:r>
              <a:rPr lang="en-GB" sz="2400" dirty="0"/>
              <a:t>Iringa rural, </a:t>
            </a:r>
            <a:r>
              <a:rPr lang="en-GB" sz="2400" dirty="0" err="1"/>
              <a:t>Kilolo</a:t>
            </a:r>
            <a:r>
              <a:rPr lang="en-GB" sz="2400" dirty="0"/>
              <a:t> and </a:t>
            </a:r>
            <a:r>
              <a:rPr lang="en-GB" sz="2400" dirty="0" err="1"/>
              <a:t>Vbomero</a:t>
            </a:r>
            <a:r>
              <a:rPr lang="en-GB" sz="2400" dirty="0"/>
              <a:t> districts)</a:t>
            </a:r>
          </a:p>
          <a:p>
            <a:r>
              <a:rPr lang="en-GB" sz="2400" dirty="0"/>
              <a:t>Media training workshop (Dare s Salaam and </a:t>
            </a:r>
            <a:r>
              <a:rPr lang="en-GB" sz="2400" dirty="0" err="1"/>
              <a:t>Morongoro</a:t>
            </a:r>
            <a:r>
              <a:rPr lang="en-GB" sz="2400" dirty="0"/>
              <a:t>) – July 17-21</a:t>
            </a:r>
          </a:p>
          <a:p>
            <a:r>
              <a:rPr lang="en-GB" sz="2400" dirty="0"/>
              <a:t>Printing and dissemination of </a:t>
            </a:r>
            <a:r>
              <a:rPr lang="en-GB" sz="2400" dirty="0" err="1"/>
              <a:t>bronchure</a:t>
            </a:r>
            <a:endParaRPr lang="en-GB" sz="2400" dirty="0"/>
          </a:p>
          <a:p>
            <a:r>
              <a:rPr lang="en-GB" sz="2400" dirty="0" err="1"/>
              <a:t>Afaltoxin</a:t>
            </a:r>
            <a:r>
              <a:rPr lang="en-GB" sz="2400" dirty="0"/>
              <a:t> analysis for efficacy trails</a:t>
            </a:r>
          </a:p>
          <a:p>
            <a:r>
              <a:rPr lang="en-GB" sz="2400" dirty="0"/>
              <a:t>Microbial analysis</a:t>
            </a:r>
          </a:p>
          <a:p>
            <a:r>
              <a:rPr lang="en-GB" sz="2400" dirty="0"/>
              <a:t>Finalize registration dossier and </a:t>
            </a:r>
            <a:r>
              <a:rPr lang="en-GB" sz="2400" dirty="0" err="1"/>
              <a:t>Aflsafe</a:t>
            </a:r>
            <a:r>
              <a:rPr lang="en-GB" sz="2400" dirty="0"/>
              <a:t> registration</a:t>
            </a:r>
          </a:p>
          <a:p>
            <a:endParaRPr lang="en-GB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992144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1628800"/>
            <a:ext cx="57912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3068960"/>
            <a:ext cx="8229600" cy="2476872"/>
          </a:xfrm>
        </p:spPr>
        <p:txBody>
          <a:bodyPr/>
          <a:lstStyle/>
          <a:p>
            <a:r>
              <a:rPr lang="en-US" sz="2800" dirty="0"/>
              <a:t>Registration of </a:t>
            </a:r>
            <a:r>
              <a:rPr lang="en-US" sz="2800" dirty="0" err="1"/>
              <a:t>Aflasafe</a:t>
            </a:r>
            <a:r>
              <a:rPr lang="en-US" sz="2800" dirty="0"/>
              <a:t> – wide scale dissemination not possible if not registered</a:t>
            </a:r>
          </a:p>
          <a:p>
            <a:r>
              <a:rPr lang="en-US" sz="2800" dirty="0"/>
              <a:t>Drought – the year started very late, so all activities were delayed.</a:t>
            </a:r>
          </a:p>
        </p:txBody>
      </p:sp>
    </p:spTree>
    <p:extLst>
      <p:ext uri="{BB962C8B-B14F-4D97-AF65-F5344CB8AC3E}">
        <p14:creationId xmlns:p14="http://schemas.microsoft.com/office/powerpoint/2010/main" val="22819051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5322636"/>
              </p:ext>
            </p:extLst>
          </p:nvPr>
        </p:nvGraphicFramePr>
        <p:xfrm>
          <a:off x="381000" y="2348882"/>
          <a:ext cx="8229600" cy="4041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>
                  <a:extLst>
                    <a:ext uri="{9D8B030D-6E8A-4147-A177-3AD203B41FA5}">
                      <a16:colId xmlns="" xmlns:a16="http://schemas.microsoft.com/office/drawing/2014/main" val="3981414666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4111551533"/>
                    </a:ext>
                  </a:extLst>
                </a:gridCol>
                <a:gridCol w="1676400">
                  <a:extLst>
                    <a:ext uri="{9D8B030D-6E8A-4147-A177-3AD203B41FA5}">
                      <a16:colId xmlns="" xmlns:a16="http://schemas.microsoft.com/office/drawing/2014/main" val="3132099394"/>
                    </a:ext>
                  </a:extLst>
                </a:gridCol>
              </a:tblGrid>
              <a:tr h="642196">
                <a:tc>
                  <a:txBody>
                    <a:bodyPr/>
                    <a:lstStyle/>
                    <a:p>
                      <a:r>
                        <a:rPr lang="en-US" dirty="0"/>
                        <a:t>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</a:t>
                      </a:r>
                      <a:r>
                        <a:rPr lang="en-US" baseline="0" dirty="0"/>
                        <a:t> reached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47981918"/>
                  </a:ext>
                </a:extLst>
              </a:tr>
              <a:tr h="5198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4.5.2(2) Number of hectares under improved technologies or management practices as a result of USG assistance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 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14618376"/>
                  </a:ext>
                </a:extLst>
              </a:tr>
              <a:tr h="519873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4.5.2(5) Number of farmers and others who have applied new technologies or management practices as a result of USG assistance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 plots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09880154"/>
                  </a:ext>
                </a:extLst>
              </a:tr>
              <a:tr h="519873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4.5.2 (7) Number of individuals who have received USG supported short-term agricultural sector productivity or food security training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90805420"/>
                  </a:ext>
                </a:extLst>
              </a:tr>
              <a:tr h="948004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4.5.2 (11) Number of food security private enterprises (for profit), producers organizations, water users associations, women's groups, trade and business associations, and community-based organizations (CBOs) receiving USG assistance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2,140 (1,530 male: 613 female)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65685556"/>
                  </a:ext>
                </a:extLst>
              </a:tr>
              <a:tr h="519873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4.5.2 (13) Number of rural households benefiting directly from USG interventions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40968927"/>
                  </a:ext>
                </a:extLst>
              </a:tr>
              <a:tr h="3720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432343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699792" y="1196752"/>
            <a:ext cx="43022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/>
              <a:t>Meeting the targets</a:t>
            </a:r>
          </a:p>
        </p:txBody>
      </p:sp>
    </p:spTree>
    <p:extLst>
      <p:ext uri="{BB962C8B-B14F-4D97-AF65-F5344CB8AC3E}">
        <p14:creationId xmlns:p14="http://schemas.microsoft.com/office/powerpoint/2010/main" val="2969837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521450"/>
            <a:ext cx="3505200" cy="3365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05200" y="6521450"/>
            <a:ext cx="2971800" cy="3476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7000" y="6521450"/>
            <a:ext cx="2667000" cy="33655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1874" y="1692708"/>
            <a:ext cx="3257550" cy="286232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ARI- </a:t>
            </a:r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Naliendele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457200"/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Mycotoxin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steering committee</a:t>
            </a:r>
          </a:p>
          <a:p>
            <a:pPr defTabSz="457200"/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USDA – ARS</a:t>
            </a:r>
          </a:p>
          <a:p>
            <a:pPr defTabSz="457200"/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Farmers</a:t>
            </a:r>
          </a:p>
          <a:p>
            <a:pPr defTabSz="457200"/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DAICOs</a:t>
            </a:r>
          </a:p>
          <a:p>
            <a:pPr defTabSz="457200"/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Ministry of Agriculture</a:t>
            </a:r>
          </a:p>
          <a:p>
            <a:pPr defTabSz="457200"/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Africa RISING</a:t>
            </a:r>
          </a:p>
          <a:p>
            <a:pPr defTabSz="457200"/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NMIST</a:t>
            </a:r>
          </a:p>
          <a:p>
            <a:pPr defTabSz="457200"/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NAFAKA </a:t>
            </a:r>
          </a:p>
          <a:p>
            <a:pPr defTabSz="457200"/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Private sector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146050"/>
            <a:ext cx="5181600" cy="5334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Partnerships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9750" y="4937705"/>
            <a:ext cx="3288080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Financial support –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USAID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USDA-FAS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Bill &amp; Melinda Gates Foundation</a:t>
            </a:r>
          </a:p>
        </p:txBody>
      </p:sp>
      <p:pic>
        <p:nvPicPr>
          <p:cNvPr id="14" name="Picture 34" descr="usaid_logo_new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05200" y="918665"/>
            <a:ext cx="357417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lum bright="12000" contrast="-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4604" y="799621"/>
            <a:ext cx="1808284" cy="2118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" descr="http://thehague.usembassy.gov/faslogo5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206" y="2313916"/>
            <a:ext cx="2532794" cy="1899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8553" y="2858983"/>
            <a:ext cx="1219200" cy="15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000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79067" y="4706599"/>
            <a:ext cx="3064933" cy="83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JOdhong\Desktop\Africa RISING Mega\AR Comms Tools\Logos\CG, FtF and USAID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638"/>
          <a:stretch/>
        </p:blipFill>
        <p:spPr bwMode="auto">
          <a:xfrm>
            <a:off x="4114800" y="5657843"/>
            <a:ext cx="4328512" cy="724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C:\Users\Rpaulekas.MERLOC\Desktop\Paca_logo_multilenguages-01.png"/>
          <p:cNvPicPr/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86200" y="4456468"/>
            <a:ext cx="2133600" cy="823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47619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1417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57250"/>
            <a:ext cx="9144000" cy="688483"/>
          </a:xfrm>
        </p:spPr>
        <p:txBody>
          <a:bodyPr>
            <a:normAutofit fontScale="90000"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Aflasafe production for 2017 season</a:t>
            </a:r>
          </a:p>
        </p:txBody>
      </p:sp>
      <p:sp>
        <p:nvSpPr>
          <p:cNvPr id="4" name="Rectangle 3"/>
          <p:cNvSpPr/>
          <p:nvPr/>
        </p:nvSpPr>
        <p:spPr>
          <a:xfrm>
            <a:off x="750095" y="1841605"/>
            <a:ext cx="47202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tons for Zambia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 tons Aflasafe ZM01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 tons Aflasafe ZM02</a:t>
            </a:r>
          </a:p>
          <a:p>
            <a:pPr marL="267891" indent="-267891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tons for Malawi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1.5 tons Aflasafe MW01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1.5 tons Aflasafe MWMZ01</a:t>
            </a:r>
          </a:p>
          <a:p>
            <a:pPr marL="267891" indent="-267891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tons for Mozambique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2.5 tons Aflasafe MZ01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2.5 tons Aflasafe MWMZ01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buFont typeface="Wingdings" panose="05000000000000000000" pitchFamily="2" charset="2"/>
              <a:buChar char="Ø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tons Aflasafe Tanzania 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 tons Aflasafe TZ01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 tons Aflasafe TZ02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buFont typeface="Wingdings" panose="05000000000000000000" pitchFamily="2" charset="2"/>
              <a:buChar char="Ø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 control (QC) positive!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1555" y="2230334"/>
            <a:ext cx="1716962" cy="316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60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15" y="953567"/>
            <a:ext cx="6842185" cy="787879"/>
          </a:xfrm>
        </p:spPr>
        <p:txBody>
          <a:bodyPr/>
          <a:lstStyle/>
          <a:p>
            <a:r>
              <a:rPr lang="en-US" sz="3600" b="1" dirty="0">
                <a:solidFill>
                  <a:schemeClr val="tx1"/>
                </a:solidFill>
              </a:rPr>
              <a:t>Health Impacts of </a:t>
            </a:r>
            <a:r>
              <a:rPr lang="en-US" sz="3600" b="1" dirty="0" err="1">
                <a:solidFill>
                  <a:schemeClr val="tx1"/>
                </a:solidFill>
              </a:rPr>
              <a:t>mycotoxins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 txBox="1">
            <a:spLocks noGrp="1"/>
          </p:cNvSpPr>
          <p:nvPr>
            <p:ph idx="1"/>
          </p:nvPr>
        </p:nvSpPr>
        <p:spPr>
          <a:xfrm>
            <a:off x="395536" y="1741446"/>
            <a:ext cx="8258038" cy="5091749"/>
          </a:xfrm>
        </p:spPr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Toxicity of 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</a:rPr>
              <a:t>mycotoxins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can be </a:t>
            </a:r>
            <a:r>
              <a:rPr lang="en-GB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acute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GB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chronic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, and results in:</a:t>
            </a:r>
          </a:p>
          <a:p>
            <a:pPr lvl="0"/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Disorders in the digestive system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Compromised gastrointestinal function, interfering with absorption of nutrients</a:t>
            </a:r>
            <a:endParaRPr lang="en-GB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Deterioration of liver, renal or kidney function</a:t>
            </a:r>
          </a:p>
          <a:p>
            <a:pPr lvl="0"/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Immune suppression</a:t>
            </a:r>
          </a:p>
          <a:p>
            <a:pPr lvl="0"/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Cancer of the liver and oesophagus</a:t>
            </a:r>
          </a:p>
          <a:p>
            <a:pPr lvl="0"/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Birth defects and neural tube defects</a:t>
            </a:r>
          </a:p>
          <a:p>
            <a:pPr lvl="0"/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Impairment of child growth and development (stunting)</a:t>
            </a:r>
          </a:p>
          <a:p>
            <a:pPr lvl="0"/>
            <a:r>
              <a:rPr lang="en-GB" b="1" dirty="0">
                <a:latin typeface="Times New Roman" pitchFamily="18" charset="0"/>
                <a:cs typeface="Times New Roman" pitchFamily="18" charset="0"/>
              </a:rPr>
              <a:t>Death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– exposure to high doses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715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logo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521450"/>
            <a:ext cx="3505200" cy="3365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05200" y="6521480"/>
            <a:ext cx="2971800" cy="3476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77000" y="6521450"/>
            <a:ext cx="2667000" cy="33655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6634163" y="6470650"/>
            <a:ext cx="213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prstClr val="white"/>
                </a:solidFill>
                <a:latin typeface="Calibri" pitchFamily="34" charset="0"/>
              </a:rPr>
              <a:t>www.iita.org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3400" y="6553200"/>
            <a:ext cx="2590800" cy="3048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400">
                <a:solidFill>
                  <a:prstClr val="white"/>
                </a:solidFill>
                <a:cs typeface="Arial" charset="0"/>
              </a:rPr>
              <a:t>A member of CGIAR consortium</a:t>
            </a:r>
            <a:endParaRPr lang="en-US" sz="1400" dirty="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199" y="0"/>
            <a:ext cx="7086601" cy="762000"/>
          </a:xfrm>
        </p:spPr>
        <p:txBody>
          <a:bodyPr/>
          <a:lstStyle/>
          <a:p>
            <a:r>
              <a:rPr lang="en-US" sz="40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Aflatoxin</a:t>
            </a:r>
            <a:r>
              <a:rPr lang="en-US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poisoning (Tanzania)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0086" y="1047850"/>
            <a:ext cx="2981649" cy="271475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8115" y="1063074"/>
            <a:ext cx="4338423" cy="2373728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313994" y="3352800"/>
            <a:ext cx="5001949" cy="2818976"/>
            <a:chOff x="313994" y="3175136"/>
            <a:chExt cx="5001949" cy="2818976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0100000">
              <a:off x="313994" y="3603119"/>
              <a:ext cx="2877210" cy="2390993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920000">
              <a:off x="2450019" y="3175136"/>
              <a:ext cx="2865924" cy="2303600"/>
            </a:xfrm>
            <a:prstGeom prst="rect">
              <a:avLst/>
            </a:prstGeom>
          </p:spPr>
        </p:pic>
      </p:grpSp>
      <p:grpSp>
        <p:nvGrpSpPr>
          <p:cNvPr id="34" name="Group 33"/>
          <p:cNvGrpSpPr/>
          <p:nvPr/>
        </p:nvGrpSpPr>
        <p:grpSpPr>
          <a:xfrm>
            <a:off x="7063678" y="998402"/>
            <a:ext cx="1927922" cy="3584825"/>
            <a:chOff x="6994261" y="803785"/>
            <a:chExt cx="2137473" cy="5016137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5393219" y="2404827"/>
              <a:ext cx="5016137" cy="1814053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 rot="16200000">
              <a:off x="7674418" y="3563966"/>
              <a:ext cx="2569833" cy="344798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Daily News, June 20, 16</a:t>
              </a:r>
            </a:p>
          </p:txBody>
        </p:sp>
      </p:grp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77453" y="4648200"/>
            <a:ext cx="3714147" cy="205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182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logo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521450"/>
            <a:ext cx="3505200" cy="3365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05200" y="6521480"/>
            <a:ext cx="2971800" cy="3476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77000" y="6521450"/>
            <a:ext cx="2667000" cy="33655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6634163" y="6470650"/>
            <a:ext cx="213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www.iita.org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3400" y="6553200"/>
            <a:ext cx="2590800" cy="3048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40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 member of CGIAR consortium</a:t>
            </a:r>
            <a:endParaRPr lang="en-US" sz="14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7620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Symptoms</a:t>
            </a:r>
          </a:p>
        </p:txBody>
      </p:sp>
      <p:pic>
        <p:nvPicPr>
          <p:cNvPr id="38" name="Picture 3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0416"/>
            <a:ext cx="4268922" cy="2923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9023" y="4030115"/>
            <a:ext cx="3581430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Vomiting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Diarrhea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Swelling of abdomen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Yellowing of eyes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" name="Picture 3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6967" y="3352800"/>
            <a:ext cx="3962400" cy="344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87009" y="774549"/>
            <a:ext cx="2848024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Tanzania: 2016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21207" y="1752600"/>
            <a:ext cx="278473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65 cases reported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19 fatalities</a:t>
            </a:r>
          </a:p>
        </p:txBody>
      </p:sp>
    </p:spTree>
    <p:extLst>
      <p:ext uri="{BB962C8B-B14F-4D97-AF65-F5344CB8AC3E}">
        <p14:creationId xmlns:p14="http://schemas.microsoft.com/office/powerpoint/2010/main" val="1671401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539552" y="1268760"/>
            <a:ext cx="8229600" cy="72358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/>
              <a:t>Mycotoxin Awareness is very low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408255"/>
            <a:ext cx="3923928" cy="3685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692263"/>
            <a:ext cx="4766140" cy="268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21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98634" y="23753"/>
            <a:ext cx="6645366" cy="617538"/>
          </a:xfrm>
          <a:prstGeom prst="rect">
            <a:avLst/>
          </a:prstGeom>
          <a:noFill/>
          <a:ln cap="flat" algn="ctr">
            <a:noFill/>
            <a:miter lim="800000"/>
            <a:headEnd/>
            <a:tailEnd/>
          </a:ln>
          <a:extLst/>
        </p:spPr>
        <p:txBody>
          <a:bodyPr/>
          <a:lstStyle>
            <a:defPPr>
              <a:defRPr lang="en-US"/>
            </a:defPPr>
            <a:lvl1pPr algn="r">
              <a:defRPr sz="3600" b="1">
                <a:solidFill>
                  <a:prstClr val="white"/>
                </a:solidFill>
                <a:latin typeface="Calibri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Aflatoxin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awareness in Tanzania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8914774"/>
              </p:ext>
            </p:extLst>
          </p:nvPr>
        </p:nvGraphicFramePr>
        <p:xfrm>
          <a:off x="611560" y="1556792"/>
          <a:ext cx="81534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51456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59832" y="908720"/>
            <a:ext cx="4824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prstClr val="black"/>
                </a:solidFill>
              </a:rPr>
              <a:t>Interventions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31074" y="1474700"/>
            <a:ext cx="3045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Awareness creation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40778" y="1551644"/>
            <a:ext cx="1487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Interventions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60" y="2027036"/>
            <a:ext cx="3421971" cy="24591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920976"/>
            <a:ext cx="3047582" cy="40634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266" y="3242759"/>
            <a:ext cx="2070143" cy="292459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75966" y="2610287"/>
            <a:ext cx="1827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Aflatoxins and health impacts </a:t>
            </a:r>
          </a:p>
        </p:txBody>
      </p:sp>
    </p:spTree>
    <p:extLst>
      <p:ext uri="{BB962C8B-B14F-4D97-AF65-F5344CB8AC3E}">
        <p14:creationId xmlns:p14="http://schemas.microsoft.com/office/powerpoint/2010/main" val="2196843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89253" y="796301"/>
            <a:ext cx="6019800" cy="68848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Sensitization meetings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24465543"/>
              </p:ext>
            </p:extLst>
          </p:nvPr>
        </p:nvGraphicFramePr>
        <p:xfrm>
          <a:off x="4800599" y="1806704"/>
          <a:ext cx="40386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="" xmlns:a16="http://schemas.microsoft.com/office/drawing/2014/main" val="2640067068"/>
                    </a:ext>
                  </a:extLst>
                </a:gridCol>
                <a:gridCol w="762000">
                  <a:extLst>
                    <a:ext uri="{9D8B030D-6E8A-4147-A177-3AD203B41FA5}">
                      <a16:colId xmlns="" xmlns:a16="http://schemas.microsoft.com/office/drawing/2014/main" val="1086688608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2159052845"/>
                    </a:ext>
                  </a:extLst>
                </a:gridCol>
                <a:gridCol w="762000">
                  <a:extLst>
                    <a:ext uri="{9D8B030D-6E8A-4147-A177-3AD203B41FA5}">
                      <a16:colId xmlns="" xmlns:a16="http://schemas.microsoft.com/office/drawing/2014/main" val="25399336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94088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Government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8793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Farmers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4776938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42805475"/>
                  </a:ext>
                </a:extLst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209710" y="3833193"/>
            <a:ext cx="3876722" cy="3124199"/>
            <a:chOff x="6056906" y="1486098"/>
            <a:chExt cx="3034882" cy="255250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56906" y="1486098"/>
              <a:ext cx="2958284" cy="2218713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7543800" y="3576935"/>
              <a:ext cx="15479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/>
                <a:t>Chamwino</a:t>
              </a:r>
              <a:endParaRPr lang="en-US" sz="2400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724400" y="3528394"/>
            <a:ext cx="4114799" cy="2959932"/>
            <a:chOff x="4914191" y="4001979"/>
            <a:chExt cx="2877804" cy="215835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14191" y="4001979"/>
              <a:ext cx="2877804" cy="215835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768458" y="5698667"/>
              <a:ext cx="13451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/>
                <a:t>Kibaigwa</a:t>
              </a:r>
              <a:endParaRPr lang="en-US" sz="2400" b="1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67020" y="1510181"/>
            <a:ext cx="3762103" cy="2116183"/>
            <a:chOff x="267020" y="1182188"/>
            <a:chExt cx="3762103" cy="211618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7020" y="1182188"/>
              <a:ext cx="3762103" cy="2116183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148071" y="2836706"/>
              <a:ext cx="9548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/>
                <a:t>Kiteto</a:t>
              </a:r>
              <a:endParaRPr lang="en-US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0794715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963</Words>
  <Application>Microsoft Macintosh PowerPoint</Application>
  <PresentationFormat>On-screen Show (4:3)</PresentationFormat>
  <Paragraphs>396</Paragraphs>
  <Slides>27</Slides>
  <Notes>12</Notes>
  <HiddenSlides>3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Calibri</vt:lpstr>
      <vt:lpstr>Gill Sans</vt:lpstr>
      <vt:lpstr>ＭＳ Ｐゴシック</vt:lpstr>
      <vt:lpstr>Times New Roman</vt:lpstr>
      <vt:lpstr>Wingdings</vt:lpstr>
      <vt:lpstr>Arial</vt:lpstr>
      <vt:lpstr>AfricaRISING_presentation_template_Global</vt:lpstr>
      <vt:lpstr>2_Custom Design</vt:lpstr>
      <vt:lpstr>PowerPoint Presentation</vt:lpstr>
      <vt:lpstr>What is Aflatoxin</vt:lpstr>
      <vt:lpstr>Health Impacts of mycotoxins</vt:lpstr>
      <vt:lpstr>Aflatoxin poisoning (Tanzania)</vt:lpstr>
      <vt:lpstr>Symptoms</vt:lpstr>
      <vt:lpstr>PowerPoint Presentation</vt:lpstr>
      <vt:lpstr>PowerPoint Presentation</vt:lpstr>
      <vt:lpstr>PowerPoint Presentation</vt:lpstr>
      <vt:lpstr>PowerPoint Presentation</vt:lpstr>
      <vt:lpstr>Farm field day (Kongwa)</vt:lpstr>
      <vt:lpstr>Media Familiarization Day</vt:lpstr>
      <vt:lpstr>Aflatoxin management bronchure</vt:lpstr>
      <vt:lpstr>Integrated approach to manage aflatoxins</vt:lpstr>
      <vt:lpstr>PowerPoint Presentation</vt:lpstr>
      <vt:lpstr>Aspergillus flavus life cycle</vt:lpstr>
      <vt:lpstr>PowerPoint Presentation</vt:lpstr>
      <vt:lpstr>PowerPoint Presentation</vt:lpstr>
      <vt:lpstr>Aflasafe Development</vt:lpstr>
      <vt:lpstr>Aflasafe efficacy results 2016</vt:lpstr>
      <vt:lpstr>Aflasafe Trials - 2017</vt:lpstr>
      <vt:lpstr>PowerPoint Presentation</vt:lpstr>
      <vt:lpstr>Way Forward</vt:lpstr>
      <vt:lpstr>Challenges</vt:lpstr>
      <vt:lpstr>PowerPoint Presentation</vt:lpstr>
      <vt:lpstr>Partnerships</vt:lpstr>
      <vt:lpstr>PowerPoint Presentation</vt:lpstr>
      <vt:lpstr>Aflasafe production for 2017 season</vt:lpstr>
    </vt:vector>
  </TitlesOfParts>
  <Company>Hewlett-Packard</Company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Boniface</dc:creator>
  <cp:lastModifiedBy>Odhong, Jonathan (IITA)</cp:lastModifiedBy>
  <cp:revision>86</cp:revision>
  <dcterms:created xsi:type="dcterms:W3CDTF">2015-07-10T10:54:11Z</dcterms:created>
  <dcterms:modified xsi:type="dcterms:W3CDTF">2017-07-11T14:08:46Z</dcterms:modified>
</cp:coreProperties>
</file>